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68"/>
  </p:notesMasterIdLst>
  <p:sldIdLst>
    <p:sldId id="256" r:id="rId2"/>
    <p:sldId id="257" r:id="rId3"/>
    <p:sldId id="560" r:id="rId4"/>
    <p:sldId id="628" r:id="rId5"/>
    <p:sldId id="581" r:id="rId6"/>
    <p:sldId id="561" r:id="rId7"/>
    <p:sldId id="579" r:id="rId8"/>
    <p:sldId id="623" r:id="rId9"/>
    <p:sldId id="589" r:id="rId10"/>
    <p:sldId id="590" r:id="rId11"/>
    <p:sldId id="591" r:id="rId12"/>
    <p:sldId id="592" r:id="rId13"/>
    <p:sldId id="593" r:id="rId14"/>
    <p:sldId id="624" r:id="rId15"/>
    <p:sldId id="595" r:id="rId16"/>
    <p:sldId id="596" r:id="rId17"/>
    <p:sldId id="597" r:id="rId18"/>
    <p:sldId id="598" r:id="rId19"/>
    <p:sldId id="599" r:id="rId20"/>
    <p:sldId id="600" r:id="rId21"/>
    <p:sldId id="601" r:id="rId22"/>
    <p:sldId id="602" r:id="rId23"/>
    <p:sldId id="603" r:id="rId24"/>
    <p:sldId id="604" r:id="rId25"/>
    <p:sldId id="625" r:id="rId26"/>
    <p:sldId id="607" r:id="rId27"/>
    <p:sldId id="608" r:id="rId28"/>
    <p:sldId id="609" r:id="rId29"/>
    <p:sldId id="610" r:id="rId30"/>
    <p:sldId id="611" r:id="rId31"/>
    <p:sldId id="612" r:id="rId32"/>
    <p:sldId id="613" r:id="rId33"/>
    <p:sldId id="614" r:id="rId34"/>
    <p:sldId id="615" r:id="rId35"/>
    <p:sldId id="616" r:id="rId36"/>
    <p:sldId id="617" r:id="rId37"/>
    <p:sldId id="618" r:id="rId38"/>
    <p:sldId id="619" r:id="rId39"/>
    <p:sldId id="620" r:id="rId40"/>
    <p:sldId id="626" r:id="rId41"/>
    <p:sldId id="627" r:id="rId42"/>
    <p:sldId id="259" r:id="rId43"/>
    <p:sldId id="260" r:id="rId44"/>
    <p:sldId id="261" r:id="rId45"/>
    <p:sldId id="262" r:id="rId46"/>
    <p:sldId id="263" r:id="rId47"/>
    <p:sldId id="264" r:id="rId48"/>
    <p:sldId id="267" r:id="rId49"/>
    <p:sldId id="268" r:id="rId50"/>
    <p:sldId id="269" r:id="rId51"/>
    <p:sldId id="273" r:id="rId52"/>
    <p:sldId id="275" r:id="rId53"/>
    <p:sldId id="281" r:id="rId54"/>
    <p:sldId id="279" r:id="rId55"/>
    <p:sldId id="280" r:id="rId56"/>
    <p:sldId id="282" r:id="rId57"/>
    <p:sldId id="284" r:id="rId58"/>
    <p:sldId id="285" r:id="rId59"/>
    <p:sldId id="287" r:id="rId60"/>
    <p:sldId id="265" r:id="rId61"/>
    <p:sldId id="302" r:id="rId62"/>
    <p:sldId id="303" r:id="rId63"/>
    <p:sldId id="304" r:id="rId64"/>
    <p:sldId id="307" r:id="rId65"/>
    <p:sldId id="308" r:id="rId66"/>
    <p:sldId id="311" r:id="rId6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63"/>
  </p:normalViewPr>
  <p:slideViewPr>
    <p:cSldViewPr>
      <p:cViewPr varScale="1">
        <p:scale>
          <a:sx n="117" d="100"/>
          <a:sy n="117" d="100"/>
        </p:scale>
        <p:origin x="1240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CE4785-6A1D-3047-B4BE-5DC7305A466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21D93-1425-6145-82C3-3D0C957EE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71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1D93-1425-6145-82C3-3D0C957EEC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24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1D93-1425-6145-82C3-3D0C957EEC1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7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64D8-0583-8248-9AF8-2792D24E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10D28-95EE-7841-B8EC-0D9BD58F6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B12FF-829D-F043-9616-504EC9E4E9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12700">
              <a:lnSpc>
                <a:spcPts val="1240"/>
              </a:lnSpc>
            </a:pPr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C3C3B-88D3-7A48-9ED2-575CD419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C5C74-CDB9-EF4F-850B-2689EC928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lang="en-MY" smtClean="0"/>
              <a:pPr marL="25400">
                <a:lnSpc>
                  <a:spcPts val="1240"/>
                </a:lnSpc>
              </a:pPr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4416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0ACE-78BA-FF40-853A-9AA45B650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DD569F-D6EA-4246-B44C-B3BE79162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123B5-EF65-0847-8B3D-47784C1C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53D8A-1A0E-A74A-A364-5C305AC0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55699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BCE4CB-231B-D04A-ADF9-CD2177083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8E99CD-979C-0A40-A50B-D9B11419A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56454-29ED-0942-BF1C-4F10617E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81777-D0D8-7949-A60A-7B052565D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87617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GB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953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D523D-3753-0347-8AC0-977184B48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81B2CBB-4755-5941-9B06-70BAC923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9CA3AD5-35CC-294A-93C5-D584773674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12700">
              <a:lnSpc>
                <a:spcPts val="1240"/>
              </a:lnSpc>
            </a:pPr>
            <a:endParaRPr lang="en-MY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4F2AD66-4608-A646-96D3-871F7C91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7CCCC84-39A3-1B45-9175-EFD13AB1E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lang="en-MY" smtClean="0"/>
              <a:pPr marL="25400">
                <a:lnSpc>
                  <a:spcPts val="1240"/>
                </a:lnSpc>
              </a:pPr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38406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5DDC6-9814-8D4B-ADBE-D3E2A3776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C8CAC-F7C2-6843-90BB-3151C976D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62F6A-D7C1-6941-90DC-3A20F6485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25F99-6C89-194F-A205-B079F4D49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786037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33753-AC9D-EE4D-BD0D-28A715FE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5CECB-4DF4-6940-9CC1-0F7ED268D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CC6CE-F75A-1243-9212-E8432B487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6FE73-2923-1042-BF98-73E86440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8FC71-E273-1649-9671-F87B23C9C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2696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775F-7A77-A941-BCDB-4AD9D3560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7F538-1747-4643-A76F-F1BF4B099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A08E5-1EA6-C643-AC70-9235113BB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3CF4A-D8C9-C248-89C7-413B8CA185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B0563-DA76-AD4D-AE57-462695292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510467-CB57-A84D-A1E8-AE1B9C8E5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4F10B8-D1C6-2544-85B8-D8429611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83311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3163F-B555-2D43-B543-CDAF7477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D6D66-4023-DE47-8892-03DB7B03A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611B5-60C9-6C4E-B869-F7760064A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9727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DD403-030E-1244-BC3B-094A9BC7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9FFAE-DE4C-5D46-9150-D9FD0F675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037077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51694-58A0-A14B-96B1-8596F9EF6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561B5-FAA5-854F-93E0-6154A08BC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B54BD-BAA3-994C-9FE2-69A50BE70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88B092-601F-6049-BA6B-65A98BE12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4D498-6B6D-FE49-813E-89400F75F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02932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0088-EC06-1C44-AB88-4FB51875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256894-D9E8-FB49-B5A3-322D6A5566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9B7B9-17FC-314F-AA09-D0545B496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E0951E-0C22-6B47-A78D-E2520A474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C6CA9-0EA7-744F-8790-88795C311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40186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73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08D474-6B8E-8541-A6E8-5F4F16C2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2589B-6E08-864A-83B8-71CA9A8AD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54BB9-EBFD-B346-A7A6-1E516CB9BD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59C95-F4BF-DB4A-BE50-49EBE07BB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lang="en-MY" smtClean="0"/>
              <a:pPr marL="25400">
                <a:lnSpc>
                  <a:spcPts val="1240"/>
                </a:lnSpc>
              </a:pPr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007606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overthewire.org/wargames/bandit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2484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9525">
            <a:solidFill>
              <a:srgbClr val="45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99" y="44196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79121" y="2154668"/>
            <a:ext cx="6071236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72235" marR="5080" indent="-1360170" algn="ctr">
              <a:lnSpc>
                <a:spcPct val="100000"/>
              </a:lnSpc>
              <a:spcBef>
                <a:spcPts val="105"/>
              </a:spcBef>
            </a:pPr>
            <a:r>
              <a:rPr lang="en-US" sz="3600" b="1" dirty="0">
                <a:solidFill>
                  <a:schemeClr val="bg1"/>
                </a:solidFill>
                <a:latin typeface="Calibri"/>
                <a:cs typeface="Calibri"/>
              </a:rPr>
              <a:t>Classic </a:t>
            </a:r>
            <a:r>
              <a:rPr lang="en-US" sz="3600" b="1" spc="-5" dirty="0">
                <a:solidFill>
                  <a:schemeClr val="bg1"/>
                </a:solidFill>
                <a:latin typeface="Calibri"/>
                <a:cs typeface="Calibri"/>
              </a:rPr>
              <a:t>Binary</a:t>
            </a:r>
            <a:r>
              <a:rPr lang="en-US" sz="3600" b="1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3600" b="1" spc="-5" dirty="0">
                <a:solidFill>
                  <a:schemeClr val="bg1"/>
                </a:solidFill>
                <a:latin typeface="Calibri"/>
                <a:cs typeface="Calibri"/>
              </a:rPr>
              <a:t>Exploitation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028950" y="6461969"/>
            <a:ext cx="30861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GB" sz="1000" spc="-5">
                <a:solidFill>
                  <a:schemeClr val="tx1"/>
                </a:solidFill>
              </a:rPr>
              <a:t>APU - CBE : 22 February 2020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91981" y="6464909"/>
            <a:ext cx="128270" cy="156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t>1</a:t>
            </a:fld>
            <a:endParaRPr sz="1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87904" y="4644767"/>
            <a:ext cx="4568190" cy="1153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599"/>
              </a:lnSpc>
              <a:spcBef>
                <a:spcPts val="100"/>
              </a:spcBef>
            </a:pPr>
            <a:r>
              <a:rPr lang="en-US" sz="3200" spc="-5" dirty="0">
                <a:solidFill>
                  <a:schemeClr val="bg1"/>
                </a:solidFill>
                <a:latin typeface="Calibri"/>
                <a:cs typeface="Calibri"/>
              </a:rPr>
              <a:t>February</a:t>
            </a:r>
            <a:r>
              <a:rPr sz="3200" spc="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chemeClr val="bg1"/>
                </a:solidFill>
                <a:latin typeface="Calibri"/>
                <a:cs typeface="Calibri"/>
              </a:rPr>
              <a:t>20</a:t>
            </a:r>
            <a:r>
              <a:rPr lang="en-US" sz="3200" spc="-5" dirty="0">
                <a:solidFill>
                  <a:schemeClr val="bg1"/>
                </a:solidFill>
                <a:latin typeface="Calibri"/>
                <a:cs typeface="Calibri"/>
              </a:rPr>
              <a:t>20</a:t>
            </a:r>
            <a:endParaRPr sz="32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600"/>
              </a:spcBef>
            </a:pP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Redza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Izudin</a:t>
            </a:r>
            <a:endParaRPr sz="3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6817359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bg1"/>
                </a:solidFill>
              </a:rPr>
              <a:t>Learning Command Line</a:t>
            </a:r>
            <a:r>
              <a:rPr spc="-90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Linux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9067" y="1739259"/>
            <a:ext cx="8086090" cy="32302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30530" marR="5080" indent="-418465">
              <a:lnSpc>
                <a:spcPct val="100499"/>
              </a:lnSpc>
              <a:spcBef>
                <a:spcPts val="80"/>
              </a:spcBef>
              <a:buChar char="•"/>
              <a:tabLst>
                <a:tab pos="430530" algn="l"/>
                <a:tab pos="431165" algn="l"/>
              </a:tabLst>
            </a:pP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We’ll be spending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lot of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time 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using linux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the  command 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line </a:t>
            </a:r>
            <a:r>
              <a:rPr lang="en-US" sz="3000" spc="-5" dirty="0">
                <a:solidFill>
                  <a:srgbClr val="FFFFFF"/>
                </a:solidFill>
                <a:latin typeface="Calibri"/>
                <a:cs typeface="Calibri"/>
              </a:rPr>
              <a:t>for binary exploitation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so you’ll need to learn  your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endParaRPr sz="3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Calibri"/>
              <a:buChar char="•"/>
            </a:pPr>
            <a:endParaRPr sz="3100" dirty="0">
              <a:latin typeface="Times New Roman"/>
              <a:cs typeface="Times New Roman"/>
            </a:endParaRPr>
          </a:p>
          <a:p>
            <a:pPr marL="430530" marR="396875" indent="-418465">
              <a:lnSpc>
                <a:spcPct val="100000"/>
              </a:lnSpc>
              <a:buChar char="•"/>
              <a:tabLst>
                <a:tab pos="430530" algn="l"/>
                <a:tab pos="431165" algn="l"/>
              </a:tabLst>
            </a:pP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Get 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familiar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with the 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linux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command 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line if you 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aren’t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already</a:t>
            </a:r>
            <a:endParaRPr sz="3000" dirty="0">
              <a:latin typeface="Calibri"/>
              <a:cs typeface="Calibri"/>
            </a:endParaRPr>
          </a:p>
          <a:p>
            <a:pPr marL="887730" lvl="1" indent="-419100">
              <a:lnSpc>
                <a:spcPct val="100000"/>
              </a:lnSpc>
              <a:buClr>
                <a:srgbClr val="FFFFFF"/>
              </a:buClr>
              <a:buChar char="•"/>
              <a:tabLst>
                <a:tab pos="887730" algn="l"/>
                <a:tab pos="888365" algn="l"/>
              </a:tabLst>
            </a:pPr>
            <a:r>
              <a:rPr sz="3000" u="heavy" spc="-5" dirty="0">
                <a:solidFill>
                  <a:srgbClr val="00B0F0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http://overthewire.org/wargames/bandit/</a:t>
            </a:r>
            <a:endParaRPr sz="3000" dirty="0">
              <a:solidFill>
                <a:srgbClr val="00B0F0"/>
              </a:solidFill>
              <a:latin typeface="Calibri"/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6DA9F-601B-4DA1-99DD-934170C4C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13651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620839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bg1"/>
                </a:solidFill>
              </a:rPr>
              <a:t>Basic </a:t>
            </a:r>
            <a:r>
              <a:rPr spc="-5" dirty="0">
                <a:solidFill>
                  <a:schemeClr val="bg1"/>
                </a:solidFill>
              </a:rPr>
              <a:t>Command Line</a:t>
            </a:r>
            <a:r>
              <a:rPr spc="-8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Usage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5914" y="1742309"/>
            <a:ext cx="6942455" cy="367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180" indent="-412115">
              <a:lnSpc>
                <a:spcPct val="100000"/>
              </a:lnSpc>
              <a:spcBef>
                <a:spcPts val="100"/>
              </a:spcBef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ls</a:t>
            </a:r>
            <a:endParaRPr sz="2400" dirty="0">
              <a:latin typeface="Courier New"/>
              <a:cs typeface="Courier New"/>
            </a:endParaRPr>
          </a:p>
          <a:p>
            <a:pPr marL="881380" lvl="1" indent="-356235">
              <a:lnSpc>
                <a:spcPts val="2390"/>
              </a:lnSpc>
              <a:spcBef>
                <a:spcPts val="20"/>
              </a:spcBef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List directory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contents</a:t>
            </a:r>
            <a:endParaRPr sz="2000" dirty="0">
              <a:latin typeface="Calibri"/>
              <a:cs typeface="Calibri"/>
            </a:endParaRPr>
          </a:p>
          <a:p>
            <a:pPr marL="424180" indent="-412115">
              <a:lnSpc>
                <a:spcPts val="2865"/>
              </a:lnSpc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cd</a:t>
            </a:r>
            <a:r>
              <a:rPr sz="24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[path]</a:t>
            </a:r>
            <a:endParaRPr sz="2400" dirty="0">
              <a:latin typeface="Courier New"/>
              <a:cs typeface="Courier New"/>
            </a:endParaRPr>
          </a:p>
          <a:p>
            <a:pPr marL="881380" lvl="1" indent="-356235">
              <a:lnSpc>
                <a:spcPts val="2395"/>
              </a:lnSpc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change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directory</a:t>
            </a:r>
            <a:endParaRPr sz="2000" dirty="0">
              <a:latin typeface="Calibri"/>
              <a:cs typeface="Calibri"/>
            </a:endParaRPr>
          </a:p>
          <a:p>
            <a:pPr marL="881380" indent="-381635">
              <a:lnSpc>
                <a:spcPts val="2390"/>
              </a:lnSpc>
              <a:buChar char="•"/>
              <a:tabLst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“..”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0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previous</a:t>
            </a:r>
            <a:endParaRPr sz="2000" dirty="0">
              <a:latin typeface="Courier New"/>
              <a:cs typeface="Courier New"/>
            </a:endParaRPr>
          </a:p>
          <a:p>
            <a:pPr marL="424180" indent="-412115">
              <a:lnSpc>
                <a:spcPts val="2865"/>
              </a:lnSpc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pwd</a:t>
            </a:r>
            <a:endParaRPr sz="2400" dirty="0">
              <a:latin typeface="Courier New"/>
              <a:cs typeface="Courier New"/>
            </a:endParaRPr>
          </a:p>
          <a:p>
            <a:pPr marL="881380" lvl="1" indent="-356235">
              <a:lnSpc>
                <a:spcPts val="2385"/>
              </a:lnSpc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Print working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directory</a:t>
            </a:r>
            <a:endParaRPr sz="2000" dirty="0">
              <a:latin typeface="Calibri"/>
              <a:cs typeface="Calibri"/>
            </a:endParaRPr>
          </a:p>
          <a:p>
            <a:pPr marL="424180" indent="-412115">
              <a:lnSpc>
                <a:spcPts val="2865"/>
              </a:lnSpc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man</a:t>
            </a:r>
            <a:r>
              <a:rPr sz="24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[command]</a:t>
            </a:r>
            <a:endParaRPr sz="2400" dirty="0">
              <a:latin typeface="Courier New"/>
              <a:cs typeface="Courier New"/>
            </a:endParaRPr>
          </a:p>
          <a:p>
            <a:pPr marL="881380" lvl="1" indent="-356235">
              <a:lnSpc>
                <a:spcPts val="2385"/>
              </a:lnSpc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Manual 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command</a:t>
            </a:r>
            <a:endParaRPr sz="2000" dirty="0">
              <a:latin typeface="Calibri"/>
              <a:cs typeface="Calibri"/>
            </a:endParaRPr>
          </a:p>
          <a:p>
            <a:pPr marL="424180" indent="-412115">
              <a:lnSpc>
                <a:spcPts val="2865"/>
              </a:lnSpc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apropos</a:t>
            </a:r>
            <a:r>
              <a:rPr sz="24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[whatever]</a:t>
            </a:r>
            <a:endParaRPr sz="2400" dirty="0">
              <a:latin typeface="Courier New"/>
              <a:cs typeface="Courier New"/>
            </a:endParaRPr>
          </a:p>
          <a:p>
            <a:pPr marL="881380" lvl="1" indent="-356235">
              <a:lnSpc>
                <a:spcPts val="2395"/>
              </a:lnSpc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Get info on commands/man pages that might do</a:t>
            </a: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whatever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DF2E5-A11F-42B3-9DF7-CD095204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652770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431038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bg1"/>
                </a:solidFill>
              </a:rPr>
              <a:t>Working With</a:t>
            </a:r>
            <a:r>
              <a:rPr spc="-85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5914" y="1742309"/>
            <a:ext cx="7598409" cy="4032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180" indent="-412115">
              <a:lnSpc>
                <a:spcPct val="100000"/>
              </a:lnSpc>
              <a:spcBef>
                <a:spcPts val="100"/>
              </a:spcBef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cat</a:t>
            </a:r>
            <a:r>
              <a:rPr sz="24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[file]</a:t>
            </a:r>
            <a:endParaRPr sz="2400" dirty="0">
              <a:latin typeface="Courier New"/>
              <a:cs typeface="Courier New"/>
            </a:endParaRPr>
          </a:p>
          <a:p>
            <a:pPr marL="881380" lvl="1" indent="-356235">
              <a:lnSpc>
                <a:spcPts val="2390"/>
              </a:lnSpc>
              <a:spcBef>
                <a:spcPts val="20"/>
              </a:spcBef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Print the file contents on your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terminal</a:t>
            </a:r>
            <a:endParaRPr sz="2000" dirty="0">
              <a:latin typeface="Calibri"/>
              <a:cs typeface="Calibri"/>
            </a:endParaRPr>
          </a:p>
          <a:p>
            <a:pPr marL="424180" indent="-412115">
              <a:lnSpc>
                <a:spcPts val="2865"/>
              </a:lnSpc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less</a:t>
            </a:r>
            <a:r>
              <a:rPr sz="24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[file]</a:t>
            </a:r>
            <a:endParaRPr sz="2400" dirty="0">
              <a:latin typeface="Courier New"/>
              <a:cs typeface="Courier New"/>
            </a:endParaRPr>
          </a:p>
          <a:p>
            <a:pPr marL="881380" lvl="1" indent="-356235">
              <a:lnSpc>
                <a:spcPts val="2385"/>
              </a:lnSpc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Like cat, but paged, good for long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documents</a:t>
            </a:r>
            <a:endParaRPr sz="2000" dirty="0">
              <a:latin typeface="Calibri"/>
              <a:cs typeface="Calibri"/>
            </a:endParaRPr>
          </a:p>
          <a:p>
            <a:pPr marL="424180" indent="-412115">
              <a:lnSpc>
                <a:spcPts val="2865"/>
              </a:lnSpc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mv [file1]</a:t>
            </a:r>
            <a:r>
              <a:rPr sz="24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[file2]</a:t>
            </a:r>
            <a:endParaRPr sz="2400" dirty="0">
              <a:latin typeface="Courier New"/>
              <a:cs typeface="Courier New"/>
            </a:endParaRPr>
          </a:p>
          <a:p>
            <a:pPr marL="881380" lvl="1" indent="-356235">
              <a:lnSpc>
                <a:spcPts val="2385"/>
              </a:lnSpc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Move file1 to file2, removing file1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overwriting file2 if it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exists</a:t>
            </a:r>
            <a:endParaRPr sz="2000" dirty="0">
              <a:latin typeface="Calibri"/>
              <a:cs typeface="Calibri"/>
            </a:endParaRPr>
          </a:p>
          <a:p>
            <a:pPr marL="424180" indent="-381635">
              <a:lnSpc>
                <a:spcPts val="2865"/>
              </a:lnSpc>
              <a:buFont typeface="Calibri"/>
              <a:buChar char="•"/>
              <a:tabLst>
                <a:tab pos="423545" algn="l"/>
                <a:tab pos="424815" algn="l"/>
              </a:tabLst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cp [file1]</a:t>
            </a:r>
            <a:r>
              <a:rPr sz="24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[file2]</a:t>
            </a:r>
            <a:endParaRPr sz="2400" dirty="0">
              <a:latin typeface="Courier New"/>
              <a:cs typeface="Courier New"/>
            </a:endParaRPr>
          </a:p>
          <a:p>
            <a:pPr marL="881380" lvl="1" indent="-356235">
              <a:lnSpc>
                <a:spcPts val="2385"/>
              </a:lnSpc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Copy file1 to file2, overwriting file2 if it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exists</a:t>
            </a:r>
            <a:endParaRPr sz="2000" dirty="0">
              <a:latin typeface="Calibri"/>
              <a:cs typeface="Calibri"/>
            </a:endParaRPr>
          </a:p>
          <a:p>
            <a:pPr marL="424180" indent="-412115">
              <a:lnSpc>
                <a:spcPts val="2865"/>
              </a:lnSpc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rm</a:t>
            </a:r>
            <a:r>
              <a:rPr sz="24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[file]</a:t>
            </a:r>
            <a:endParaRPr sz="2400" dirty="0">
              <a:latin typeface="Courier New"/>
              <a:cs typeface="Courier New"/>
            </a:endParaRPr>
          </a:p>
          <a:p>
            <a:pPr marL="881380" lvl="1" indent="-356235">
              <a:lnSpc>
                <a:spcPts val="2385"/>
              </a:lnSpc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Deletes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endParaRPr sz="2000" dirty="0">
              <a:latin typeface="Calibri"/>
              <a:cs typeface="Calibri"/>
            </a:endParaRPr>
          </a:p>
          <a:p>
            <a:pPr marL="424180" indent="-412115">
              <a:lnSpc>
                <a:spcPts val="2865"/>
              </a:lnSpc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nano </a:t>
            </a:r>
            <a:r>
              <a:rPr sz="2400" dirty="0">
                <a:solidFill>
                  <a:srgbClr val="FFFFFF"/>
                </a:solidFill>
                <a:latin typeface="Courier New"/>
                <a:cs typeface="Courier New"/>
              </a:rPr>
              <a:t>/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vim </a:t>
            </a:r>
            <a:r>
              <a:rPr sz="24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sz="2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emacs</a:t>
            </a:r>
            <a:endParaRPr sz="2400" dirty="0">
              <a:latin typeface="Courier New"/>
              <a:cs typeface="Courier New"/>
            </a:endParaRPr>
          </a:p>
          <a:p>
            <a:pPr marL="881380" lvl="1" indent="-356235">
              <a:lnSpc>
                <a:spcPts val="2395"/>
              </a:lnSpc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Command line text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editors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C5A0-F4F5-43F8-A993-BABF64934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98775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691134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bg1"/>
                </a:solidFill>
              </a:rPr>
              <a:t>Piping Program Input </a:t>
            </a:r>
            <a:r>
              <a:rPr dirty="0">
                <a:solidFill>
                  <a:schemeClr val="bg1"/>
                </a:solidFill>
              </a:rPr>
              <a:t>/</a:t>
            </a:r>
            <a:r>
              <a:rPr spc="-75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4970" y="1745357"/>
            <a:ext cx="6007735" cy="847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ts val="215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Pipes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“|”</a:t>
            </a:r>
            <a:endParaRPr sz="1800" dirty="0">
              <a:latin typeface="Calibri"/>
              <a:cs typeface="Calibri"/>
            </a:endParaRPr>
          </a:p>
          <a:p>
            <a:pPr marL="812165" lvl="1" indent="-343535">
              <a:lnSpc>
                <a:spcPts val="2150"/>
              </a:lnSpc>
              <a:buChar char="•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Take output of one program, send it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input to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another</a:t>
            </a:r>
            <a:endParaRPr sz="1800" dirty="0">
              <a:latin typeface="Calibri"/>
              <a:cs typeface="Calibri"/>
            </a:endParaRPr>
          </a:p>
          <a:p>
            <a:pPr marL="812165" indent="-366395"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Char char="•"/>
              <a:tabLst>
                <a:tab pos="812165" algn="l"/>
                <a:tab pos="812800" algn="l"/>
                <a:tab pos="3006090" algn="l"/>
              </a:tabLst>
            </a:pPr>
            <a:r>
              <a:rPr sz="1800" dirty="0">
                <a:solidFill>
                  <a:srgbClr val="4AACC5"/>
                </a:solidFill>
                <a:latin typeface="Courier New"/>
                <a:cs typeface="Courier New"/>
              </a:rPr>
              <a:t>$</a:t>
            </a:r>
            <a:r>
              <a:rPr sz="1800" spc="-5" dirty="0">
                <a:solidFill>
                  <a:srgbClr val="4AACC5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echo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"hello"	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|</a:t>
            </a: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cowsay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0283" y="2949482"/>
            <a:ext cx="960119" cy="0"/>
          </a:xfrm>
          <a:custGeom>
            <a:avLst/>
            <a:gdLst/>
            <a:ahLst/>
            <a:cxnLst/>
            <a:rect l="l" t="t" r="r" b="b"/>
            <a:pathLst>
              <a:path w="960119">
                <a:moveTo>
                  <a:pt x="0" y="0"/>
                </a:moveTo>
                <a:lnTo>
                  <a:pt x="960120" y="0"/>
                </a:lnTo>
              </a:path>
            </a:pathLst>
          </a:custGeom>
          <a:ln w="9372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30423" y="2923285"/>
            <a:ext cx="1397635" cy="135890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R="129539" algn="ctr">
              <a:lnSpc>
                <a:spcPct val="100000"/>
              </a:lnSpc>
              <a:spcBef>
                <a:spcPts val="565"/>
              </a:spcBef>
            </a:pP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&lt;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hello</a:t>
            </a:r>
            <a:r>
              <a:rPr sz="18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&gt;</a:t>
            </a:r>
            <a:endParaRPr sz="1800" dirty="0">
              <a:latin typeface="Courier New"/>
              <a:cs typeface="Courier New"/>
            </a:endParaRPr>
          </a:p>
          <a:p>
            <a:pPr marR="129539" algn="ctr">
              <a:lnSpc>
                <a:spcPct val="100000"/>
              </a:lnSpc>
              <a:spcBef>
                <a:spcPts val="465"/>
              </a:spcBef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-------</a:t>
            </a:r>
            <a:endParaRPr sz="1800" dirty="0">
              <a:latin typeface="Courier New"/>
              <a:cs typeface="Courier New"/>
            </a:endParaRPr>
          </a:p>
          <a:p>
            <a:pPr marL="960119" algn="ctr">
              <a:lnSpc>
                <a:spcPct val="100000"/>
              </a:lnSpc>
              <a:spcBef>
                <a:spcPts val="465"/>
              </a:spcBef>
            </a:pP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\</a:t>
            </a:r>
            <a:endParaRPr sz="1800" dirty="0">
              <a:latin typeface="Courier New"/>
              <a:cs typeface="Courier New"/>
            </a:endParaRPr>
          </a:p>
          <a:p>
            <a:pPr marL="1234440" algn="ctr">
              <a:lnSpc>
                <a:spcPct val="100000"/>
              </a:lnSpc>
              <a:spcBef>
                <a:spcPts val="465"/>
              </a:spcBef>
            </a:pP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\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6320" y="3590035"/>
            <a:ext cx="2219960" cy="169227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  <a:tabLst>
                <a:tab pos="423545" algn="l"/>
              </a:tabLst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^</a:t>
            </a:r>
            <a:r>
              <a:rPr sz="1800" u="sng" spc="-5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^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  <a:tabLst>
                <a:tab pos="1713230" algn="l"/>
              </a:tabLst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(oo)\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 	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  <a:tabLst>
                <a:tab pos="423545" algn="l"/>
                <a:tab pos="1657985" algn="l"/>
              </a:tabLst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\	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)\/\</a:t>
            </a:r>
            <a:endParaRPr sz="1800" dirty="0">
              <a:latin typeface="Courier New"/>
              <a:cs typeface="Courier New"/>
            </a:endParaRPr>
          </a:p>
          <a:p>
            <a:pPr marL="561340">
              <a:lnSpc>
                <a:spcPct val="100000"/>
              </a:lnSpc>
              <a:spcBef>
                <a:spcPts val="465"/>
              </a:spcBef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||----w</a:t>
            </a:r>
            <a:r>
              <a:rPr sz="18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|</a:t>
            </a:r>
            <a:endParaRPr sz="1800" dirty="0">
              <a:latin typeface="Courier New"/>
              <a:cs typeface="Courier New"/>
            </a:endParaRPr>
          </a:p>
          <a:p>
            <a:pPr marL="561340">
              <a:lnSpc>
                <a:spcPct val="100000"/>
              </a:lnSpc>
              <a:spcBef>
                <a:spcPts val="465"/>
              </a:spcBef>
              <a:tabLst>
                <a:tab pos="1520825" algn="l"/>
              </a:tabLst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||	||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644" y="5258177"/>
            <a:ext cx="5602605" cy="73025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715"/>
              </a:spcBef>
              <a:buClr>
                <a:srgbClr val="FFFFFF"/>
              </a:buClr>
              <a:buChar char="•"/>
              <a:tabLst>
                <a:tab pos="377825" algn="l"/>
                <a:tab pos="379095" algn="l"/>
              </a:tabLst>
            </a:pPr>
            <a:r>
              <a:rPr sz="1800" dirty="0">
                <a:solidFill>
                  <a:srgbClr val="4AACC5"/>
                </a:solidFill>
                <a:latin typeface="Courier New"/>
                <a:cs typeface="Courier New"/>
              </a:rPr>
              <a:t>$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echo "hello" 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|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cowsay 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|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grep</a:t>
            </a:r>
            <a:r>
              <a:rPr sz="18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"hello"</a:t>
            </a:r>
            <a:endParaRPr sz="1800" dirty="0">
              <a:latin typeface="Courier New"/>
              <a:cs typeface="Courier New"/>
            </a:endParaRPr>
          </a:p>
          <a:p>
            <a:pPr marL="378460">
              <a:lnSpc>
                <a:spcPct val="100000"/>
              </a:lnSpc>
              <a:spcBef>
                <a:spcPts val="615"/>
              </a:spcBef>
            </a:pP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&lt;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hello</a:t>
            </a:r>
            <a:r>
              <a:rPr sz="18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&gt;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1F94946-125F-4E24-9320-864E8176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499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827A0E-A8F9-F048-A374-F825DEE51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196" y="2109944"/>
            <a:ext cx="2334404" cy="1547655"/>
          </a:xfrm>
        </p:spPr>
        <p:txBody>
          <a:bodyPr>
            <a:normAutofit/>
          </a:bodyPr>
          <a:lstStyle/>
          <a:p>
            <a:r>
              <a:rPr lang="en-US" dirty="0"/>
              <a:t>Linux</a:t>
            </a:r>
          </a:p>
          <a:p>
            <a:r>
              <a:rPr lang="en-US" dirty="0">
                <a:solidFill>
                  <a:schemeClr val="bg1"/>
                </a:solidFill>
              </a:rPr>
              <a:t>C</a:t>
            </a:r>
          </a:p>
          <a:p>
            <a:r>
              <a:rPr lang="en-US" dirty="0"/>
              <a:t>X86 Assembly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8A1F58-4DC0-2646-9783-0C0E133A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Review of Background Material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FB2F6-75FB-5A4C-BC54-30F8D7F7F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AF37841-8C6A-964B-9C9A-8448E087286D}"/>
              </a:ext>
            </a:extLst>
          </p:cNvPr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9335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677862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bg1"/>
                </a:solidFill>
              </a:rPr>
              <a:t>The </a:t>
            </a:r>
            <a:r>
              <a:rPr dirty="0">
                <a:solidFill>
                  <a:schemeClr val="bg1"/>
                </a:solidFill>
              </a:rPr>
              <a:t>C </a:t>
            </a:r>
            <a:r>
              <a:rPr spc="-10" dirty="0">
                <a:solidFill>
                  <a:schemeClr val="bg1"/>
                </a:solidFill>
              </a:rPr>
              <a:t>Programming</a:t>
            </a:r>
            <a:r>
              <a:rPr spc="-95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Language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7019" y="1742309"/>
            <a:ext cx="4177029" cy="426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508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2430" algn="l"/>
                <a:tab pos="3937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Designed in 1969-1972 for  writing UNIX operating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Calibri"/>
              <a:buChar char="•"/>
            </a:pPr>
            <a:endParaRPr sz="2550" dirty="0">
              <a:latin typeface="Times New Roman"/>
              <a:cs typeface="Times New Roman"/>
            </a:endParaRPr>
          </a:p>
          <a:p>
            <a:pPr marL="393065" marR="906144" indent="-381000">
              <a:lnSpc>
                <a:spcPts val="2850"/>
              </a:lnSpc>
              <a:buChar char="•"/>
              <a:tabLst>
                <a:tab pos="392430" algn="l"/>
                <a:tab pos="3937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Imperative systems  programming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endParaRPr sz="2400" dirty="0">
              <a:latin typeface="Calibri"/>
              <a:cs typeface="Calibri"/>
            </a:endParaRPr>
          </a:p>
          <a:p>
            <a:pPr marL="850265" lvl="1" indent="-356235">
              <a:lnSpc>
                <a:spcPts val="2295"/>
              </a:lnSpc>
              <a:buChar char="•"/>
              <a:tabLst>
                <a:tab pos="849630" algn="l"/>
                <a:tab pos="8509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Very fast, compiled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endParaRPr sz="2000" dirty="0">
              <a:latin typeface="Calibri"/>
              <a:cs typeface="Calibri"/>
            </a:endParaRPr>
          </a:p>
          <a:p>
            <a:pPr marL="850265" marR="514984" lvl="1" indent="-355600">
              <a:lnSpc>
                <a:spcPts val="2850"/>
              </a:lnSpc>
              <a:spcBef>
                <a:spcPts val="105"/>
              </a:spcBef>
              <a:buChar char="•"/>
              <a:tabLst>
                <a:tab pos="849630" algn="l"/>
                <a:tab pos="8509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Extremely fine control</a:t>
            </a:r>
            <a:r>
              <a:rPr sz="20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over  memory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AACC5"/>
                </a:solidFill>
                <a:latin typeface="Calibri"/>
                <a:cs typeface="Calibri"/>
              </a:rPr>
              <a:t>machine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Calibri"/>
              <a:buChar char="•"/>
            </a:pPr>
            <a:endParaRPr sz="2050" dirty="0">
              <a:latin typeface="Times New Roman"/>
              <a:cs typeface="Times New Roman"/>
            </a:endParaRPr>
          </a:p>
          <a:p>
            <a:pPr marL="393065" marR="326390" indent="-381000">
              <a:lnSpc>
                <a:spcPts val="2850"/>
              </a:lnSpc>
              <a:spcBef>
                <a:spcPts val="5"/>
              </a:spcBef>
              <a:buChar char="•"/>
              <a:tabLst>
                <a:tab pos="392430" algn="l"/>
                <a:tab pos="3937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Compared to modern  languages,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is considered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‘low level’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88565" y="1659884"/>
            <a:ext cx="4192191" cy="4454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A700F-4DB1-436B-843F-EEBE20E8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545332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370522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bg1"/>
                </a:solidFill>
              </a:rPr>
              <a:t>Language</a:t>
            </a:r>
            <a:r>
              <a:rPr spc="-90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Depth</a:t>
            </a:r>
          </a:p>
        </p:txBody>
      </p:sp>
      <p:sp>
        <p:nvSpPr>
          <p:cNvPr id="3" name="object 3"/>
          <p:cNvSpPr/>
          <p:nvPr/>
        </p:nvSpPr>
        <p:spPr>
          <a:xfrm>
            <a:off x="360224" y="2056070"/>
            <a:ext cx="8423558" cy="3661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194" y="2929694"/>
            <a:ext cx="1610431" cy="998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9B3DA-B644-4C05-8043-C8BD1E682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16325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531558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bg1"/>
                </a:solidFill>
              </a:rPr>
              <a:t>Hello </a:t>
            </a:r>
            <a:r>
              <a:rPr spc="-10" dirty="0">
                <a:solidFill>
                  <a:schemeClr val="bg1"/>
                </a:solidFill>
              </a:rPr>
              <a:t>World! </a:t>
            </a:r>
            <a:r>
              <a:rPr dirty="0">
                <a:solidFill>
                  <a:schemeClr val="bg1"/>
                </a:solidFill>
              </a:rPr>
              <a:t>- C</a:t>
            </a:r>
            <a:r>
              <a:rPr spc="-95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3423" y="1742309"/>
            <a:ext cx="6061075" cy="3077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#include</a:t>
            </a:r>
            <a:r>
              <a:rPr sz="2400" spc="-10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&lt;stdio.h&gt;</a:t>
            </a:r>
            <a:endParaRPr sz="2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FFFF"/>
                </a:solidFill>
                <a:latin typeface="Courier New"/>
                <a:cs typeface="Courier New"/>
              </a:rPr>
              <a:t>int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main(</a:t>
            </a:r>
            <a:r>
              <a:rPr sz="2400" spc="-5" dirty="0">
                <a:solidFill>
                  <a:srgbClr val="00FFFF"/>
                </a:solidFill>
                <a:latin typeface="Courier New"/>
                <a:cs typeface="Courier New"/>
              </a:rPr>
              <a:t>int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argc, </a:t>
            </a:r>
            <a:r>
              <a:rPr sz="2400" spc="-5" dirty="0">
                <a:solidFill>
                  <a:srgbClr val="00FFFF"/>
                </a:solidFill>
                <a:latin typeface="Courier New"/>
                <a:cs typeface="Courier New"/>
              </a:rPr>
              <a:t>char </a:t>
            </a:r>
            <a:r>
              <a:rPr sz="2400" dirty="0">
                <a:solidFill>
                  <a:srgbClr val="FFFFFF"/>
                </a:solidFill>
                <a:latin typeface="Courier New"/>
                <a:cs typeface="Courier New"/>
              </a:rPr>
              <a:t>*</a:t>
            </a:r>
            <a:r>
              <a:rPr sz="24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argv[])</a:t>
            </a:r>
            <a:endParaRPr sz="2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400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2400" dirty="0">
              <a:latin typeface="Courier New"/>
              <a:cs typeface="Courier New"/>
            </a:endParaRPr>
          </a:p>
          <a:p>
            <a:pPr marL="378460" marR="1101725">
              <a:lnSpc>
                <a:spcPct val="122400"/>
              </a:lnSpc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printf(</a:t>
            </a:r>
            <a:r>
              <a:rPr sz="2400" spc="-5" dirty="0">
                <a:solidFill>
                  <a:srgbClr val="FF9900"/>
                </a:solidFill>
                <a:latin typeface="Courier New"/>
                <a:cs typeface="Courier New"/>
              </a:rPr>
              <a:t>"Hello World!\n"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);  </a:t>
            </a:r>
            <a:r>
              <a:rPr sz="2400" spc="-5" dirty="0">
                <a:solidFill>
                  <a:srgbClr val="00FFFF"/>
                </a:solidFill>
                <a:latin typeface="Courier New"/>
                <a:cs typeface="Courier New"/>
              </a:rPr>
              <a:t>return</a:t>
            </a:r>
            <a:r>
              <a:rPr sz="2400" spc="-10" dirty="0">
                <a:solidFill>
                  <a:srgbClr val="00FF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9900"/>
                </a:solidFill>
                <a:latin typeface="Courier New"/>
                <a:cs typeface="Courier New"/>
              </a:rPr>
              <a:t>0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;</a:t>
            </a:r>
            <a:endParaRPr sz="2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400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400" dirty="0">
              <a:latin typeface="Courier New"/>
              <a:cs typeface="Courier New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12891-0990-46F8-B0E9-F7704996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156209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769556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bg1"/>
                </a:solidFill>
              </a:rPr>
              <a:t>Hello </a:t>
            </a:r>
            <a:r>
              <a:rPr spc="-10" dirty="0">
                <a:solidFill>
                  <a:schemeClr val="bg1"/>
                </a:solidFill>
              </a:rPr>
              <a:t>World! </a:t>
            </a:r>
            <a:r>
              <a:rPr dirty="0">
                <a:solidFill>
                  <a:schemeClr val="bg1"/>
                </a:solidFill>
              </a:rPr>
              <a:t>-</a:t>
            </a:r>
            <a:r>
              <a:rPr spc="-85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Compiling/Running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3423" y="2739379"/>
            <a:ext cx="7339965" cy="16541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3000" dirty="0">
                <a:solidFill>
                  <a:srgbClr val="00AFEF"/>
                </a:solidFill>
                <a:latin typeface="Courier New"/>
                <a:cs typeface="Courier New"/>
              </a:rPr>
              <a:t>$ </a:t>
            </a:r>
            <a:r>
              <a:rPr sz="3000" spc="-5" dirty="0">
                <a:solidFill>
                  <a:srgbClr val="FFFFFF"/>
                </a:solidFill>
                <a:latin typeface="Courier New"/>
                <a:cs typeface="Courier New"/>
              </a:rPr>
              <a:t>gcc helloworld.c -o</a:t>
            </a:r>
            <a:r>
              <a:rPr sz="30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Courier New"/>
                <a:cs typeface="Courier New"/>
              </a:rPr>
              <a:t>helloworld</a:t>
            </a:r>
            <a:endParaRPr sz="3000">
              <a:latin typeface="Courier New"/>
              <a:cs typeface="Courier New"/>
            </a:endParaRPr>
          </a:p>
          <a:p>
            <a:pPr marL="12700" marR="4119245">
              <a:lnSpc>
                <a:spcPts val="4280"/>
              </a:lnSpc>
              <a:spcBef>
                <a:spcPts val="250"/>
              </a:spcBef>
            </a:pPr>
            <a:r>
              <a:rPr sz="3000" dirty="0">
                <a:solidFill>
                  <a:srgbClr val="00AFEF"/>
                </a:solidFill>
                <a:latin typeface="Courier New"/>
                <a:cs typeface="Courier New"/>
              </a:rPr>
              <a:t>$</a:t>
            </a:r>
            <a:r>
              <a:rPr sz="3000" spc="-10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Courier New"/>
                <a:cs typeface="Courier New"/>
              </a:rPr>
              <a:t>./helloworld  </a:t>
            </a:r>
            <a:r>
              <a:rPr sz="3000" spc="-5" dirty="0">
                <a:solidFill>
                  <a:srgbClr val="00FF00"/>
                </a:solidFill>
                <a:latin typeface="Courier New"/>
                <a:cs typeface="Courier New"/>
              </a:rPr>
              <a:t>Hello</a:t>
            </a:r>
            <a:r>
              <a:rPr sz="3000" spc="-40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3000" spc="-5" dirty="0">
                <a:solidFill>
                  <a:srgbClr val="00FF00"/>
                </a:solidFill>
                <a:latin typeface="Courier New"/>
                <a:cs typeface="Courier New"/>
              </a:rPr>
              <a:t>World!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57630-27DF-4271-A528-56BEF773D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999702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641350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bg1"/>
                </a:solidFill>
              </a:rPr>
              <a:t>Basic Memory</a:t>
            </a:r>
            <a:r>
              <a:rPr spc="-90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Manipulation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3423" y="1676777"/>
            <a:ext cx="4690110" cy="430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FFFF"/>
                </a:solidFill>
                <a:latin typeface="Courier New"/>
                <a:cs typeface="Courier New"/>
              </a:rPr>
              <a:t>int 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i =</a:t>
            </a:r>
            <a:r>
              <a:rPr sz="18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9900"/>
                </a:solidFill>
                <a:latin typeface="Courier New"/>
                <a:cs typeface="Courier New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;</a:t>
            </a:r>
            <a:endParaRPr sz="1800" dirty="0">
              <a:latin typeface="Courier New"/>
              <a:cs typeface="Courier New"/>
            </a:endParaRPr>
          </a:p>
          <a:p>
            <a:pPr marL="12700" marR="5080">
              <a:lnSpc>
                <a:spcPct val="104200"/>
              </a:lnSpc>
            </a:pPr>
            <a:r>
              <a:rPr sz="1800" spc="-5" dirty="0">
                <a:solidFill>
                  <a:srgbClr val="00FFFF"/>
                </a:solidFill>
                <a:latin typeface="Courier New"/>
                <a:cs typeface="Courier New"/>
              </a:rPr>
              <a:t>char 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*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message 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800" spc="-5" dirty="0">
                <a:solidFill>
                  <a:srgbClr val="FF9900"/>
                </a:solidFill>
                <a:latin typeface="Courier New"/>
                <a:cs typeface="Courier New"/>
              </a:rPr>
              <a:t>"hello world"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;  </a:t>
            </a:r>
            <a:r>
              <a:rPr sz="1800" spc="-5" dirty="0">
                <a:solidFill>
                  <a:srgbClr val="00FFFF"/>
                </a:solidFill>
                <a:latin typeface="Courier New"/>
                <a:cs typeface="Courier New"/>
              </a:rPr>
              <a:t>char 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*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buffer 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1800" spc="-5" dirty="0">
                <a:solidFill>
                  <a:srgbClr val="00FFFF"/>
                </a:solidFill>
                <a:latin typeface="Courier New"/>
                <a:cs typeface="Courier New"/>
              </a:rPr>
              <a:t>char</a:t>
            </a:r>
            <a:r>
              <a:rPr sz="1800" spc="-90" dirty="0">
                <a:solidFill>
                  <a:srgbClr val="00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*)malloc(</a:t>
            </a:r>
            <a:r>
              <a:rPr sz="1800" spc="-5" dirty="0">
                <a:solidFill>
                  <a:srgbClr val="FF9900"/>
                </a:solidFill>
                <a:latin typeface="Courier New"/>
                <a:cs typeface="Courier New"/>
              </a:rPr>
              <a:t>7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);</a:t>
            </a:r>
            <a:endParaRPr sz="18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561340" marR="2199640" indent="-548640">
              <a:lnSpc>
                <a:spcPct val="104200"/>
              </a:lnSpc>
            </a:pPr>
            <a:r>
              <a:rPr sz="1800" spc="-5" dirty="0">
                <a:solidFill>
                  <a:srgbClr val="00FFFF"/>
                </a:solidFill>
                <a:latin typeface="Courier New"/>
                <a:cs typeface="Courier New"/>
              </a:rPr>
              <a:t>if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(buffer ==</a:t>
            </a:r>
            <a:r>
              <a:rPr sz="18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9900"/>
                </a:solidFill>
                <a:latin typeface="Courier New"/>
                <a:cs typeface="Courier New"/>
              </a:rPr>
              <a:t>NULL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)  </a:t>
            </a:r>
            <a:r>
              <a:rPr sz="1800" spc="-5" dirty="0">
                <a:solidFill>
                  <a:srgbClr val="00FFFF"/>
                </a:solidFill>
                <a:latin typeface="Courier New"/>
                <a:cs typeface="Courier New"/>
              </a:rPr>
              <a:t>return</a:t>
            </a:r>
            <a:r>
              <a:rPr sz="1800" spc="-15" dirty="0">
                <a:solidFill>
                  <a:srgbClr val="00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9900"/>
                </a:solidFill>
                <a:latin typeface="Courier New"/>
                <a:cs typeface="Courier New"/>
              </a:rPr>
              <a:t>1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;</a:t>
            </a:r>
            <a:endParaRPr sz="18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2700" marR="828040">
              <a:lnSpc>
                <a:spcPct val="104200"/>
              </a:lnSpc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strncpy(buffer, message, </a:t>
            </a:r>
            <a:r>
              <a:rPr sz="1800" spc="-5" dirty="0">
                <a:solidFill>
                  <a:srgbClr val="FF9900"/>
                </a:solidFill>
                <a:latin typeface="Courier New"/>
                <a:cs typeface="Courier New"/>
              </a:rPr>
              <a:t>5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);  buffer[</a:t>
            </a:r>
            <a:r>
              <a:rPr sz="1800" spc="-5" dirty="0">
                <a:solidFill>
                  <a:srgbClr val="FF9900"/>
                </a:solidFill>
                <a:latin typeface="Courier New"/>
                <a:cs typeface="Courier New"/>
              </a:rPr>
              <a:t>5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] 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9900"/>
                </a:solidFill>
                <a:latin typeface="Courier New"/>
                <a:cs typeface="Courier New"/>
              </a:rPr>
              <a:t>'\n'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;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buffer[</a:t>
            </a:r>
            <a:r>
              <a:rPr sz="1800" spc="-5" dirty="0">
                <a:solidFill>
                  <a:srgbClr val="FF9900"/>
                </a:solidFill>
                <a:latin typeface="Courier New"/>
                <a:cs typeface="Courier New"/>
              </a:rPr>
              <a:t>6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] 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8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9900"/>
                </a:solidFill>
                <a:latin typeface="Courier New"/>
                <a:cs typeface="Courier New"/>
              </a:rPr>
              <a:t>'\0'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;</a:t>
            </a:r>
            <a:endParaRPr sz="18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561340" marR="1239520" indent="-548640">
              <a:lnSpc>
                <a:spcPct val="104200"/>
              </a:lnSpc>
            </a:pPr>
            <a:r>
              <a:rPr sz="1800" spc="-5" dirty="0">
                <a:solidFill>
                  <a:srgbClr val="00FFFF"/>
                </a:solidFill>
                <a:latin typeface="Courier New"/>
                <a:cs typeface="Courier New"/>
              </a:rPr>
              <a:t>for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(i 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800" spc="-5" dirty="0">
                <a:solidFill>
                  <a:srgbClr val="FF9900"/>
                </a:solidFill>
                <a:latin typeface="Courier New"/>
                <a:cs typeface="Courier New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; 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i &lt; </a:t>
            </a:r>
            <a:r>
              <a:rPr sz="1800" spc="-5" dirty="0">
                <a:solidFill>
                  <a:srgbClr val="FF9900"/>
                </a:solidFill>
                <a:latin typeface="Courier New"/>
                <a:cs typeface="Courier New"/>
              </a:rPr>
              <a:t>10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; i++)  printf(</a:t>
            </a:r>
            <a:r>
              <a:rPr sz="1800" spc="-5" dirty="0">
                <a:solidFill>
                  <a:srgbClr val="FF9900"/>
                </a:solidFill>
                <a:latin typeface="Courier New"/>
                <a:cs typeface="Courier New"/>
              </a:rPr>
              <a:t>"%s"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8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buffer);</a:t>
            </a:r>
            <a:endParaRPr sz="18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free(buffer);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EB83B-0DB5-48F0-9934-A83D5B5BC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684684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2484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9525">
            <a:solidFill>
              <a:srgbClr val="45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800" y="15240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495700"/>
            <a:ext cx="4008754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000" b="1" spc="-5" dirty="0">
                <a:solidFill>
                  <a:srgbClr val="00AFEF"/>
                </a:solidFill>
              </a:rPr>
              <a:t># </a:t>
            </a:r>
            <a:r>
              <a:rPr lang="en-US" sz="4000" b="1" spc="-5" dirty="0" err="1">
                <a:solidFill>
                  <a:srgbClr val="00AFEF"/>
                </a:solidFill>
              </a:rPr>
              <a:t>whoami</a:t>
            </a:r>
            <a:endParaRPr sz="4000" b="1" spc="-5" dirty="0">
              <a:solidFill>
                <a:srgbClr val="00AFEF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91981" y="6464909"/>
            <a:ext cx="128270" cy="156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1114F8-1B65-E74C-B291-D20FACA43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5ABFCB-74F6-6345-9B0A-7C57F8B67824}"/>
              </a:ext>
            </a:extLst>
          </p:cNvPr>
          <p:cNvSpPr txBox="1"/>
          <p:nvPr/>
        </p:nvSpPr>
        <p:spPr>
          <a:xfrm>
            <a:off x="457200" y="1705429"/>
            <a:ext cx="830580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Redza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Izudin</a:t>
            </a:r>
            <a:r>
              <a:rPr lang="en-US" sz="2400" dirty="0">
                <a:solidFill>
                  <a:schemeClr val="bg1"/>
                </a:solidFill>
              </a:rPr>
              <a:t> (@</a:t>
            </a:r>
            <a:r>
              <a:rPr lang="en-US" sz="2400" dirty="0" err="1">
                <a:solidFill>
                  <a:schemeClr val="bg1"/>
                </a:solidFill>
              </a:rPr>
              <a:t>mreiaz</a:t>
            </a:r>
            <a:r>
              <a:rPr lang="en-US" sz="2400" dirty="0">
                <a:solidFill>
                  <a:schemeClr val="bg1"/>
                </a:solidFill>
              </a:rPr>
              <a:t>_)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CS student in Information Security (</a:t>
            </a:r>
            <a:r>
              <a:rPr lang="en-US" sz="2400" dirty="0" err="1">
                <a:solidFill>
                  <a:schemeClr val="bg1"/>
                </a:solidFill>
              </a:rPr>
              <a:t>UniKL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Pentesting</a:t>
            </a:r>
            <a:r>
              <a:rPr lang="en-US" sz="2400" dirty="0">
                <a:solidFill>
                  <a:schemeClr val="bg1"/>
                </a:solidFill>
              </a:rPr>
              <a:t> and Operation Security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CTF Player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Certs (in order of difficulty): OSCP, CEH, CCNA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Python, Bash, PowerShell, C, x86 Intel ASM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234061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bg1"/>
                </a:solidFill>
              </a:rPr>
              <a:t>Running</a:t>
            </a:r>
            <a:r>
              <a:rPr spc="-95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It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0BB82F-63C4-48CB-BA08-357E6BCFE1EA}"/>
              </a:ext>
            </a:extLst>
          </p:cNvPr>
          <p:cNvGrpSpPr/>
          <p:nvPr/>
        </p:nvGrpSpPr>
        <p:grpSpPr>
          <a:xfrm>
            <a:off x="733423" y="1660394"/>
            <a:ext cx="6243023" cy="3606800"/>
            <a:chOff x="733423" y="1660394"/>
            <a:chExt cx="6243023" cy="3606800"/>
          </a:xfrm>
        </p:grpSpPr>
        <p:sp>
          <p:nvSpPr>
            <p:cNvPr id="4" name="object 4"/>
            <p:cNvSpPr txBox="1"/>
            <p:nvPr/>
          </p:nvSpPr>
          <p:spPr>
            <a:xfrm>
              <a:off x="3476326" y="1742309"/>
              <a:ext cx="350012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5" dirty="0">
                  <a:solidFill>
                    <a:srgbClr val="FFFFFF"/>
                  </a:solidFill>
                  <a:latin typeface="Courier New"/>
                  <a:cs typeface="Courier New"/>
                </a:rPr>
                <a:t>-o basic</a:t>
              </a:r>
              <a:r>
                <a:rPr sz="2400" spc="-90" dirty="0">
                  <a:solidFill>
                    <a:srgbClr val="FFFFFF"/>
                  </a:solidFill>
                  <a:latin typeface="Courier New"/>
                  <a:cs typeface="Courier New"/>
                </a:rPr>
                <a:t> </a:t>
              </a:r>
              <a:r>
                <a:rPr sz="2400" spc="-5" dirty="0">
                  <a:solidFill>
                    <a:srgbClr val="FFFFFF"/>
                  </a:solidFill>
                  <a:latin typeface="Courier New"/>
                  <a:cs typeface="Courier New"/>
                </a:rPr>
                <a:t>-std=gnu99</a:t>
              </a:r>
              <a:endParaRPr sz="2400" dirty="0">
                <a:latin typeface="Courier New"/>
                <a:cs typeface="Courier New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733423" y="1660394"/>
              <a:ext cx="2402840" cy="3606800"/>
            </a:xfrm>
            <a:prstGeom prst="rect">
              <a:avLst/>
            </a:prstGeom>
          </p:spPr>
          <p:txBody>
            <a:bodyPr vert="horz" wrap="square" lIns="0" tIns="9461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745"/>
                </a:spcBef>
              </a:pPr>
              <a:r>
                <a:rPr sz="2400" dirty="0">
                  <a:solidFill>
                    <a:srgbClr val="00AFEF"/>
                  </a:solidFill>
                  <a:latin typeface="Courier New"/>
                  <a:cs typeface="Courier New"/>
                </a:rPr>
                <a:t>$ </a:t>
              </a:r>
              <a:r>
                <a:rPr sz="2400" spc="-5" dirty="0">
                  <a:solidFill>
                    <a:srgbClr val="FFFFFF"/>
                  </a:solidFill>
                  <a:latin typeface="Courier New"/>
                  <a:cs typeface="Courier New"/>
                </a:rPr>
                <a:t>gcc</a:t>
              </a:r>
              <a:r>
                <a:rPr sz="2400" spc="-105" dirty="0">
                  <a:solidFill>
                    <a:srgbClr val="FFFFFF"/>
                  </a:solidFill>
                  <a:latin typeface="Courier New"/>
                  <a:cs typeface="Courier New"/>
                </a:rPr>
                <a:t> </a:t>
              </a:r>
              <a:r>
                <a:rPr sz="2400" spc="-5" dirty="0">
                  <a:solidFill>
                    <a:srgbClr val="FFFFFF"/>
                  </a:solidFill>
                  <a:latin typeface="Courier New"/>
                  <a:cs typeface="Courier New"/>
                </a:rPr>
                <a:t>basic.c</a:t>
              </a:r>
              <a:endParaRPr sz="2400" dirty="0">
                <a:latin typeface="Courier New"/>
                <a:cs typeface="Courier New"/>
              </a:endParaRPr>
            </a:p>
            <a:p>
              <a:pPr marL="12700" marR="735965">
                <a:lnSpc>
                  <a:spcPct val="122400"/>
                </a:lnSpc>
              </a:pPr>
              <a:r>
                <a:rPr sz="2400" dirty="0">
                  <a:solidFill>
                    <a:srgbClr val="00AFEF"/>
                  </a:solidFill>
                  <a:latin typeface="Courier New"/>
                  <a:cs typeface="Courier New"/>
                </a:rPr>
                <a:t>$</a:t>
              </a:r>
              <a:r>
                <a:rPr sz="2400" spc="-105" dirty="0">
                  <a:solidFill>
                    <a:srgbClr val="00AFEF"/>
                  </a:solidFill>
                  <a:latin typeface="Courier New"/>
                  <a:cs typeface="Courier New"/>
                </a:rPr>
                <a:t> </a:t>
              </a:r>
              <a:r>
                <a:rPr sz="2400" spc="-5" dirty="0">
                  <a:solidFill>
                    <a:srgbClr val="FFFFFF"/>
                  </a:solidFill>
                  <a:latin typeface="Courier New"/>
                  <a:cs typeface="Courier New"/>
                </a:rPr>
                <a:t>./basic  </a:t>
              </a:r>
              <a:r>
                <a:rPr sz="2400" spc="-5" dirty="0">
                  <a:solidFill>
                    <a:srgbClr val="00FF00"/>
                  </a:solidFill>
                  <a:latin typeface="Courier New"/>
                  <a:cs typeface="Courier New"/>
                </a:rPr>
                <a:t>hello  hello  hello  hello  hello</a:t>
              </a:r>
              <a:endParaRPr sz="2400" dirty="0">
                <a:latin typeface="Courier New"/>
                <a:cs typeface="Courier New"/>
              </a:endParaRPr>
            </a:p>
            <a:p>
              <a:pPr marL="12700">
                <a:lnSpc>
                  <a:spcPct val="100000"/>
                </a:lnSpc>
                <a:spcBef>
                  <a:spcPts val="645"/>
                </a:spcBef>
              </a:pPr>
              <a:r>
                <a:rPr sz="2400" spc="-5" dirty="0">
                  <a:solidFill>
                    <a:srgbClr val="00FF00"/>
                  </a:solidFill>
                  <a:latin typeface="Courier New"/>
                  <a:cs typeface="Courier New"/>
                </a:rPr>
                <a:t>...</a:t>
              </a:r>
              <a:endParaRPr sz="2400" dirty="0">
                <a:latin typeface="Courier New"/>
                <a:cs typeface="Courier New"/>
              </a:endParaRPr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AE4B67-0ACB-437E-B1FC-DCB8F4703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8815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445325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bg1"/>
                </a:solidFill>
              </a:rPr>
              <a:t>What’s your</a:t>
            </a:r>
            <a:r>
              <a:rPr spc="-85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name?</a:t>
            </a:r>
          </a:p>
        </p:txBody>
      </p:sp>
      <p:sp>
        <p:nvSpPr>
          <p:cNvPr id="6" name="object 6"/>
          <p:cNvSpPr/>
          <p:nvPr/>
        </p:nvSpPr>
        <p:spPr>
          <a:xfrm>
            <a:off x="3931292" y="3686142"/>
            <a:ext cx="236220" cy="171450"/>
          </a:xfrm>
          <a:custGeom>
            <a:avLst/>
            <a:gdLst/>
            <a:ahLst/>
            <a:cxnLst/>
            <a:rect l="l" t="t" r="r" b="b"/>
            <a:pathLst>
              <a:path w="236220" h="171450">
                <a:moveTo>
                  <a:pt x="235074" y="171399"/>
                </a:moveTo>
                <a:lnTo>
                  <a:pt x="0" y="84724"/>
                </a:lnTo>
                <a:lnTo>
                  <a:pt x="235774" y="0"/>
                </a:lnTo>
                <a:lnTo>
                  <a:pt x="149749" y="85349"/>
                </a:lnTo>
                <a:lnTo>
                  <a:pt x="235074" y="1713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59386" y="4531866"/>
            <a:ext cx="238760" cy="171450"/>
          </a:xfrm>
          <a:custGeom>
            <a:avLst/>
            <a:gdLst/>
            <a:ahLst/>
            <a:cxnLst/>
            <a:rect l="l" t="t" r="r" b="b"/>
            <a:pathLst>
              <a:path w="238759" h="171450">
                <a:moveTo>
                  <a:pt x="238699" y="171249"/>
                </a:moveTo>
                <a:lnTo>
                  <a:pt x="0" y="95074"/>
                </a:lnTo>
                <a:lnTo>
                  <a:pt x="231824" y="0"/>
                </a:lnTo>
                <a:lnTo>
                  <a:pt x="149624" y="89049"/>
                </a:lnTo>
                <a:lnTo>
                  <a:pt x="238699" y="1712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483581-3E08-4729-8CA0-84C23D2BFAD0}"/>
              </a:ext>
            </a:extLst>
          </p:cNvPr>
          <p:cNvGrpSpPr/>
          <p:nvPr/>
        </p:nvGrpSpPr>
        <p:grpSpPr>
          <a:xfrm>
            <a:off x="733423" y="1660394"/>
            <a:ext cx="7454163" cy="4502150"/>
            <a:chOff x="733423" y="1660394"/>
            <a:chExt cx="7454163" cy="4502150"/>
          </a:xfrm>
        </p:grpSpPr>
        <p:sp>
          <p:nvSpPr>
            <p:cNvPr id="4" name="object 4"/>
            <p:cNvSpPr txBox="1"/>
            <p:nvPr/>
          </p:nvSpPr>
          <p:spPr>
            <a:xfrm>
              <a:off x="733423" y="1660394"/>
              <a:ext cx="6243955" cy="45021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2748280">
                <a:lnSpc>
                  <a:spcPct val="122400"/>
                </a:lnSpc>
                <a:spcBef>
                  <a:spcPts val="100"/>
                </a:spcBef>
              </a:pPr>
              <a:r>
                <a:rPr sz="2400" spc="-5" dirty="0">
                  <a:solidFill>
                    <a:srgbClr val="00FF00"/>
                  </a:solidFill>
                  <a:latin typeface="Courier New"/>
                  <a:cs typeface="Courier New"/>
                </a:rPr>
                <a:t>#include </a:t>
              </a:r>
              <a:r>
                <a:rPr sz="2400" spc="-5" dirty="0">
                  <a:solidFill>
                    <a:srgbClr val="FFFFFF"/>
                  </a:solidFill>
                  <a:latin typeface="Courier New"/>
                  <a:cs typeface="Courier New"/>
                </a:rPr>
                <a:t>&lt;stdio.h&gt;  </a:t>
              </a:r>
              <a:r>
                <a:rPr sz="2400" spc="-5" dirty="0">
                  <a:solidFill>
                    <a:srgbClr val="00FF00"/>
                  </a:solidFill>
                  <a:latin typeface="Courier New"/>
                  <a:cs typeface="Courier New"/>
                </a:rPr>
                <a:t>#include</a:t>
              </a:r>
              <a:r>
                <a:rPr sz="2400" spc="-90" dirty="0">
                  <a:solidFill>
                    <a:srgbClr val="00FF00"/>
                  </a:solidFill>
                  <a:latin typeface="Courier New"/>
                  <a:cs typeface="Courier New"/>
                </a:rPr>
                <a:t> </a:t>
              </a:r>
              <a:r>
                <a:rPr sz="2400" spc="-5" dirty="0">
                  <a:solidFill>
                    <a:srgbClr val="FFFFFF"/>
                  </a:solidFill>
                  <a:latin typeface="Courier New"/>
                  <a:cs typeface="Courier New"/>
                </a:rPr>
                <a:t>&lt;unistd.h&gt;</a:t>
              </a:r>
              <a:endParaRPr sz="2400" dirty="0">
                <a:latin typeface="Courier New"/>
                <a:cs typeface="Courier New"/>
              </a:endParaRPr>
            </a:p>
            <a:p>
              <a:pPr>
                <a:lnSpc>
                  <a:spcPct val="100000"/>
                </a:lnSpc>
                <a:spcBef>
                  <a:spcPts val="15"/>
                </a:spcBef>
              </a:pPr>
              <a:endParaRPr sz="3050" dirty="0">
                <a:latin typeface="Times New Roman"/>
                <a:cs typeface="Times New Roman"/>
              </a:endParaRPr>
            </a:p>
            <a:p>
              <a:pPr marL="378460" marR="5080" indent="-365760">
                <a:lnSpc>
                  <a:spcPct val="122400"/>
                </a:lnSpc>
              </a:pPr>
              <a:r>
                <a:rPr sz="2400" spc="-5" dirty="0">
                  <a:solidFill>
                    <a:srgbClr val="00FFFF"/>
                  </a:solidFill>
                  <a:latin typeface="Courier New"/>
                  <a:cs typeface="Courier New"/>
                </a:rPr>
                <a:t>int </a:t>
              </a:r>
              <a:r>
                <a:rPr sz="2400" spc="-5" dirty="0">
                  <a:solidFill>
                    <a:srgbClr val="FFFFFF"/>
                  </a:solidFill>
                  <a:latin typeface="Courier New"/>
                  <a:cs typeface="Courier New"/>
                </a:rPr>
                <a:t>main(</a:t>
              </a:r>
              <a:r>
                <a:rPr sz="2400" spc="-5" dirty="0">
                  <a:solidFill>
                    <a:srgbClr val="00FFFF"/>
                  </a:solidFill>
                  <a:latin typeface="Courier New"/>
                  <a:cs typeface="Courier New"/>
                </a:rPr>
                <a:t>int </a:t>
              </a:r>
              <a:r>
                <a:rPr sz="2400" spc="-5" dirty="0">
                  <a:solidFill>
                    <a:srgbClr val="FFFFFF"/>
                  </a:solidFill>
                  <a:latin typeface="Courier New"/>
                  <a:cs typeface="Courier New"/>
                </a:rPr>
                <a:t>argc, </a:t>
              </a:r>
              <a:r>
                <a:rPr sz="2400" spc="-5" dirty="0">
                  <a:solidFill>
                    <a:srgbClr val="00FFFF"/>
                  </a:solidFill>
                  <a:latin typeface="Courier New"/>
                  <a:cs typeface="Courier New"/>
                </a:rPr>
                <a:t>char </a:t>
              </a:r>
              <a:r>
                <a:rPr sz="2400" dirty="0">
                  <a:solidFill>
                    <a:srgbClr val="FFFFFF"/>
                  </a:solidFill>
                  <a:latin typeface="Courier New"/>
                  <a:cs typeface="Courier New"/>
                </a:rPr>
                <a:t>* </a:t>
              </a:r>
              <a:r>
                <a:rPr sz="2400" spc="-5" dirty="0">
                  <a:solidFill>
                    <a:srgbClr val="FFFFFF"/>
                  </a:solidFill>
                  <a:latin typeface="Courier New"/>
                  <a:cs typeface="Courier New"/>
                </a:rPr>
                <a:t>argv[]){  </a:t>
              </a:r>
              <a:r>
                <a:rPr sz="2400" spc="-5" dirty="0">
                  <a:solidFill>
                    <a:srgbClr val="00FFFF"/>
                  </a:solidFill>
                  <a:latin typeface="Courier New"/>
                  <a:cs typeface="Courier New"/>
                </a:rPr>
                <a:t>char </a:t>
              </a:r>
              <a:r>
                <a:rPr sz="2400" spc="-5" dirty="0">
                  <a:solidFill>
                    <a:srgbClr val="FFFFFF"/>
                  </a:solidFill>
                  <a:latin typeface="Courier New"/>
                  <a:cs typeface="Courier New"/>
                </a:rPr>
                <a:t>buffer[</a:t>
              </a:r>
              <a:r>
                <a:rPr sz="2400" spc="-5" dirty="0">
                  <a:solidFill>
                    <a:srgbClr val="F79546"/>
                  </a:solidFill>
                  <a:latin typeface="Courier New"/>
                  <a:cs typeface="Courier New"/>
                </a:rPr>
                <a:t>10</a:t>
              </a:r>
              <a:r>
                <a:rPr sz="2400" spc="-5" dirty="0">
                  <a:solidFill>
                    <a:srgbClr val="FFFFFF"/>
                  </a:solidFill>
                  <a:latin typeface="Courier New"/>
                  <a:cs typeface="Courier New"/>
                </a:rPr>
                <a:t>] </a:t>
              </a:r>
              <a:r>
                <a:rPr sz="2400" dirty="0">
                  <a:solidFill>
                    <a:srgbClr val="FFFFFF"/>
                  </a:solidFill>
                  <a:latin typeface="Courier New"/>
                  <a:cs typeface="Courier New"/>
                </a:rPr>
                <a:t>= </a:t>
              </a:r>
              <a:r>
                <a:rPr sz="2400" spc="-5" dirty="0">
                  <a:solidFill>
                    <a:srgbClr val="FFFFFF"/>
                  </a:solidFill>
                  <a:latin typeface="Courier New"/>
                  <a:cs typeface="Courier New"/>
                </a:rPr>
                <a:t>{</a:t>
              </a:r>
              <a:r>
                <a:rPr sz="2400" spc="-5" dirty="0">
                  <a:solidFill>
                    <a:srgbClr val="F79546"/>
                  </a:solidFill>
                  <a:latin typeface="Courier New"/>
                  <a:cs typeface="Courier New"/>
                </a:rPr>
                <a:t>0</a:t>
              </a:r>
              <a:r>
                <a:rPr sz="2400" spc="-5" dirty="0">
                  <a:solidFill>
                    <a:srgbClr val="FFFFFF"/>
                  </a:solidFill>
                  <a:latin typeface="Courier New"/>
                  <a:cs typeface="Courier New"/>
                </a:rPr>
                <a:t>};  printf(</a:t>
              </a:r>
              <a:r>
                <a:rPr sz="2400" spc="-5" dirty="0">
                  <a:solidFill>
                    <a:srgbClr val="F79546"/>
                  </a:solidFill>
                  <a:latin typeface="Courier New"/>
                  <a:cs typeface="Courier New"/>
                </a:rPr>
                <a:t>"What’s your name?\n"</a:t>
              </a:r>
              <a:r>
                <a:rPr sz="2400" spc="-5" dirty="0">
                  <a:solidFill>
                    <a:srgbClr val="FFFFFF"/>
                  </a:solidFill>
                  <a:latin typeface="Courier New"/>
                  <a:cs typeface="Courier New"/>
                </a:rPr>
                <a:t>);  read(STDIN_FILENO, buffer, </a:t>
              </a:r>
              <a:r>
                <a:rPr sz="2400" spc="-5" dirty="0">
                  <a:solidFill>
                    <a:srgbClr val="F79546"/>
                  </a:solidFill>
                  <a:latin typeface="Courier New"/>
                  <a:cs typeface="Courier New"/>
                </a:rPr>
                <a:t>10</a:t>
              </a:r>
              <a:r>
                <a:rPr sz="2400" spc="-5" dirty="0">
                  <a:solidFill>
                    <a:srgbClr val="FFFFFF"/>
                  </a:solidFill>
                  <a:latin typeface="Courier New"/>
                  <a:cs typeface="Courier New"/>
                </a:rPr>
                <a:t>);  printf(</a:t>
              </a:r>
              <a:r>
                <a:rPr sz="2400" spc="-5" dirty="0">
                  <a:solidFill>
                    <a:srgbClr val="F79546"/>
                  </a:solidFill>
                  <a:latin typeface="Courier New"/>
                  <a:cs typeface="Courier New"/>
                </a:rPr>
                <a:t>"Hello %s\n"</a:t>
              </a:r>
              <a:r>
                <a:rPr sz="2400" spc="-5" dirty="0">
                  <a:solidFill>
                    <a:srgbClr val="FFFFFF"/>
                  </a:solidFill>
                  <a:latin typeface="Courier New"/>
                  <a:cs typeface="Courier New"/>
                </a:rPr>
                <a:t>, buffer);  </a:t>
              </a:r>
              <a:r>
                <a:rPr sz="2400" spc="-5" dirty="0">
                  <a:solidFill>
                    <a:srgbClr val="00FFFF"/>
                  </a:solidFill>
                  <a:latin typeface="Courier New"/>
                  <a:cs typeface="Courier New"/>
                </a:rPr>
                <a:t>return </a:t>
              </a:r>
              <a:r>
                <a:rPr sz="2400" spc="-5" dirty="0">
                  <a:solidFill>
                    <a:srgbClr val="F79546"/>
                  </a:solidFill>
                  <a:latin typeface="Courier New"/>
                  <a:cs typeface="Courier New"/>
                </a:rPr>
                <a:t>0</a:t>
              </a:r>
              <a:r>
                <a:rPr sz="2400" spc="-5" dirty="0">
                  <a:solidFill>
                    <a:srgbClr val="FFFFFF"/>
                  </a:solidFill>
                  <a:latin typeface="Courier New"/>
                  <a:cs typeface="Courier New"/>
                </a:rPr>
                <a:t>;</a:t>
              </a:r>
              <a:endParaRPr sz="2400" dirty="0">
                <a:latin typeface="Courier New"/>
                <a:cs typeface="Courier New"/>
              </a:endParaRPr>
            </a:p>
            <a:p>
              <a:pPr marL="12700">
                <a:lnSpc>
                  <a:spcPct val="100000"/>
                </a:lnSpc>
                <a:spcBef>
                  <a:spcPts val="645"/>
                </a:spcBef>
              </a:pPr>
              <a:r>
                <a:rPr sz="2400" dirty="0">
                  <a:solidFill>
                    <a:srgbClr val="FFFFFF"/>
                  </a:solidFill>
                  <a:latin typeface="Courier New"/>
                  <a:cs typeface="Courier New"/>
                </a:rPr>
                <a:t>}</a:t>
              </a:r>
              <a:endParaRPr sz="2400" dirty="0">
                <a:latin typeface="Courier New"/>
                <a:cs typeface="Courier New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A573D7-0A24-487A-BB5E-D00971446971}"/>
                </a:ext>
              </a:extLst>
            </p:cNvPr>
            <p:cNvGrpSpPr/>
            <p:nvPr/>
          </p:nvGrpSpPr>
          <p:grpSpPr>
            <a:xfrm>
              <a:off x="3931292" y="3686142"/>
              <a:ext cx="4256294" cy="1017174"/>
              <a:chOff x="3931292" y="3686142"/>
              <a:chExt cx="4256294" cy="1017174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4081041" y="3771492"/>
                <a:ext cx="4106545" cy="849630"/>
              </a:xfrm>
              <a:custGeom>
                <a:avLst/>
                <a:gdLst/>
                <a:ahLst/>
                <a:cxnLst/>
                <a:rect l="l" t="t" r="r" b="b"/>
                <a:pathLst>
                  <a:path w="4106545" h="849629">
                    <a:moveTo>
                      <a:pt x="0" y="0"/>
                    </a:moveTo>
                    <a:lnTo>
                      <a:pt x="62187" y="563"/>
                    </a:lnTo>
                    <a:lnTo>
                      <a:pt x="111349" y="1105"/>
                    </a:lnTo>
                    <a:lnTo>
                      <a:pt x="184814" y="2046"/>
                    </a:lnTo>
                    <a:lnTo>
                      <a:pt x="233586" y="2767"/>
                    </a:lnTo>
                    <a:lnTo>
                      <a:pt x="282189" y="3561"/>
                    </a:lnTo>
                    <a:lnTo>
                      <a:pt x="330621" y="4428"/>
                    </a:lnTo>
                    <a:lnTo>
                      <a:pt x="378877" y="5366"/>
                    </a:lnTo>
                    <a:lnTo>
                      <a:pt x="426957" y="6374"/>
                    </a:lnTo>
                    <a:lnTo>
                      <a:pt x="474856" y="7452"/>
                    </a:lnTo>
                    <a:lnTo>
                      <a:pt x="522573" y="8599"/>
                    </a:lnTo>
                    <a:lnTo>
                      <a:pt x="573272" y="9899"/>
                    </a:lnTo>
                    <a:lnTo>
                      <a:pt x="623757" y="11276"/>
                    </a:lnTo>
                    <a:lnTo>
                      <a:pt x="674025" y="12730"/>
                    </a:lnTo>
                    <a:lnTo>
                      <a:pt x="724071" y="14261"/>
                    </a:lnTo>
                    <a:lnTo>
                      <a:pt x="773893" y="15867"/>
                    </a:lnTo>
                    <a:lnTo>
                      <a:pt x="823488" y="17548"/>
                    </a:lnTo>
                    <a:lnTo>
                      <a:pt x="872851" y="19304"/>
                    </a:lnTo>
                    <a:lnTo>
                      <a:pt x="921979" y="21132"/>
                    </a:lnTo>
                    <a:lnTo>
                      <a:pt x="970870" y="23034"/>
                    </a:lnTo>
                    <a:lnTo>
                      <a:pt x="1019519" y="25007"/>
                    </a:lnTo>
                    <a:lnTo>
                      <a:pt x="1067923" y="27051"/>
                    </a:lnTo>
                    <a:lnTo>
                      <a:pt x="1116079" y="29166"/>
                    </a:lnTo>
                    <a:lnTo>
                      <a:pt x="1163983" y="31350"/>
                    </a:lnTo>
                    <a:lnTo>
                      <a:pt x="1211632" y="33603"/>
                    </a:lnTo>
                    <a:lnTo>
                      <a:pt x="1259022" y="35924"/>
                    </a:lnTo>
                    <a:lnTo>
                      <a:pt x="1315541" y="38799"/>
                    </a:lnTo>
                    <a:lnTo>
                      <a:pt x="1371675" y="41768"/>
                    </a:lnTo>
                    <a:lnTo>
                      <a:pt x="1427419" y="44832"/>
                    </a:lnTo>
                    <a:lnTo>
                      <a:pt x="1482767" y="47988"/>
                    </a:lnTo>
                    <a:lnTo>
                      <a:pt x="1537713" y="51237"/>
                    </a:lnTo>
                    <a:lnTo>
                      <a:pt x="1592250" y="54575"/>
                    </a:lnTo>
                    <a:lnTo>
                      <a:pt x="1646372" y="58002"/>
                    </a:lnTo>
                    <a:lnTo>
                      <a:pt x="1700074" y="61518"/>
                    </a:lnTo>
                    <a:lnTo>
                      <a:pt x="1753350" y="65119"/>
                    </a:lnTo>
                    <a:lnTo>
                      <a:pt x="1806192" y="68806"/>
                    </a:lnTo>
                    <a:lnTo>
                      <a:pt x="1858597" y="72577"/>
                    </a:lnTo>
                    <a:lnTo>
                      <a:pt x="1910556" y="76430"/>
                    </a:lnTo>
                    <a:lnTo>
                      <a:pt x="1962065" y="80364"/>
                    </a:lnTo>
                    <a:lnTo>
                      <a:pt x="2013117" y="84379"/>
                    </a:lnTo>
                    <a:lnTo>
                      <a:pt x="2063707" y="88472"/>
                    </a:lnTo>
                    <a:lnTo>
                      <a:pt x="2113827" y="92642"/>
                    </a:lnTo>
                    <a:lnTo>
                      <a:pt x="2163473" y="96889"/>
                    </a:lnTo>
                    <a:lnTo>
                      <a:pt x="2212638" y="101211"/>
                    </a:lnTo>
                    <a:lnTo>
                      <a:pt x="2261316" y="105606"/>
                    </a:lnTo>
                    <a:lnTo>
                      <a:pt x="2309501" y="110073"/>
                    </a:lnTo>
                    <a:lnTo>
                      <a:pt x="2357187" y="114611"/>
                    </a:lnTo>
                    <a:lnTo>
                      <a:pt x="2404367" y="119220"/>
                    </a:lnTo>
                    <a:lnTo>
                      <a:pt x="2451037" y="123896"/>
                    </a:lnTo>
                    <a:lnTo>
                      <a:pt x="2497190" y="128640"/>
                    </a:lnTo>
                    <a:lnTo>
                      <a:pt x="2542819" y="133449"/>
                    </a:lnTo>
                    <a:lnTo>
                      <a:pt x="2617692" y="141610"/>
                    </a:lnTo>
                    <a:lnTo>
                      <a:pt x="2691067" y="149945"/>
                    </a:lnTo>
                    <a:lnTo>
                      <a:pt x="2762916" y="158447"/>
                    </a:lnTo>
                    <a:lnTo>
                      <a:pt x="2833210" y="167110"/>
                    </a:lnTo>
                    <a:lnTo>
                      <a:pt x="2901924" y="175929"/>
                    </a:lnTo>
                    <a:lnTo>
                      <a:pt x="2969027" y="184897"/>
                    </a:lnTo>
                    <a:lnTo>
                      <a:pt x="3034492" y="194009"/>
                    </a:lnTo>
                    <a:lnTo>
                      <a:pt x="3098292" y="203258"/>
                    </a:lnTo>
                    <a:lnTo>
                      <a:pt x="3160398" y="212638"/>
                    </a:lnTo>
                    <a:lnTo>
                      <a:pt x="3220782" y="222144"/>
                    </a:lnTo>
                    <a:lnTo>
                      <a:pt x="3279416" y="231770"/>
                    </a:lnTo>
                    <a:lnTo>
                      <a:pt x="3336273" y="241509"/>
                    </a:lnTo>
                    <a:lnTo>
                      <a:pt x="3391325" y="251356"/>
                    </a:lnTo>
                    <a:lnTo>
                      <a:pt x="3444542" y="261305"/>
                    </a:lnTo>
                    <a:lnTo>
                      <a:pt x="3495899" y="271349"/>
                    </a:lnTo>
                    <a:lnTo>
                      <a:pt x="3545365" y="281483"/>
                    </a:lnTo>
                    <a:lnTo>
                      <a:pt x="3592915" y="291700"/>
                    </a:lnTo>
                    <a:lnTo>
                      <a:pt x="3638519" y="301995"/>
                    </a:lnTo>
                    <a:lnTo>
                      <a:pt x="3682149" y="312362"/>
                    </a:lnTo>
                    <a:lnTo>
                      <a:pt x="3723778" y="322795"/>
                    </a:lnTo>
                    <a:lnTo>
                      <a:pt x="3763378" y="333288"/>
                    </a:lnTo>
                    <a:lnTo>
                      <a:pt x="3800920" y="343834"/>
                    </a:lnTo>
                    <a:lnTo>
                      <a:pt x="3869722" y="365064"/>
                    </a:lnTo>
                    <a:lnTo>
                      <a:pt x="3929958" y="386437"/>
                    </a:lnTo>
                    <a:lnTo>
                      <a:pt x="3981406" y="407907"/>
                    </a:lnTo>
                    <a:lnTo>
                      <a:pt x="4023841" y="429424"/>
                    </a:lnTo>
                    <a:lnTo>
                      <a:pt x="4059174" y="452476"/>
                    </a:lnTo>
                    <a:lnTo>
                      <a:pt x="4099960" y="498346"/>
                    </a:lnTo>
                    <a:lnTo>
                      <a:pt x="4106378" y="521046"/>
                    </a:lnTo>
                    <a:lnTo>
                      <a:pt x="4104122" y="543511"/>
                    </a:lnTo>
                    <a:lnTo>
                      <a:pt x="4075516" y="587498"/>
                    </a:lnTo>
                    <a:lnTo>
                      <a:pt x="4018001" y="629839"/>
                    </a:lnTo>
                    <a:lnTo>
                      <a:pt x="3979607" y="650245"/>
                    </a:lnTo>
                    <a:lnTo>
                      <a:pt x="3935432" y="670063"/>
                    </a:lnTo>
                    <a:lnTo>
                      <a:pt x="3885958" y="689233"/>
                    </a:lnTo>
                    <a:lnTo>
                      <a:pt x="3831667" y="707698"/>
                    </a:lnTo>
                    <a:lnTo>
                      <a:pt x="3773042" y="725398"/>
                    </a:lnTo>
                    <a:lnTo>
                      <a:pt x="3729676" y="737298"/>
                    </a:lnTo>
                    <a:lnTo>
                      <a:pt x="3684588" y="748774"/>
                    </a:lnTo>
                    <a:lnTo>
                      <a:pt x="3637945" y="759807"/>
                    </a:lnTo>
                    <a:lnTo>
                      <a:pt x="3589909" y="770376"/>
                    </a:lnTo>
                    <a:lnTo>
                      <a:pt x="3540649" y="780460"/>
                    </a:lnTo>
                    <a:lnTo>
                      <a:pt x="3490327" y="790041"/>
                    </a:lnTo>
                    <a:lnTo>
                      <a:pt x="3439111" y="799098"/>
                    </a:lnTo>
                    <a:lnTo>
                      <a:pt x="3387164" y="807611"/>
                    </a:lnTo>
                    <a:lnTo>
                      <a:pt x="3334653" y="815559"/>
                    </a:lnTo>
                    <a:lnTo>
                      <a:pt x="3281743" y="822923"/>
                    </a:lnTo>
                    <a:lnTo>
                      <a:pt x="3215309" y="831282"/>
                    </a:lnTo>
                    <a:lnTo>
                      <a:pt x="3148818" y="838648"/>
                    </a:lnTo>
                    <a:lnTo>
                      <a:pt x="3099107" y="843492"/>
                    </a:lnTo>
                    <a:lnTo>
                      <a:pt x="3057907" y="847082"/>
                    </a:lnTo>
                    <a:lnTo>
                      <a:pt x="3049693" y="847748"/>
                    </a:lnTo>
                    <a:lnTo>
                      <a:pt x="3044243" y="848198"/>
                    </a:lnTo>
                    <a:lnTo>
                      <a:pt x="3038768" y="848623"/>
                    </a:lnTo>
                    <a:lnTo>
                      <a:pt x="3033318" y="849048"/>
                    </a:lnTo>
                    <a:lnTo>
                      <a:pt x="3027968" y="849423"/>
                    </a:lnTo>
                  </a:path>
                </a:pathLst>
              </a:custGeom>
              <a:ln w="7619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3931292" y="3686142"/>
                <a:ext cx="23622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236220" h="171450">
                    <a:moveTo>
                      <a:pt x="149749" y="85349"/>
                    </a:moveTo>
                    <a:lnTo>
                      <a:pt x="235774" y="0"/>
                    </a:lnTo>
                    <a:lnTo>
                      <a:pt x="0" y="84724"/>
                    </a:lnTo>
                    <a:lnTo>
                      <a:pt x="235074" y="171399"/>
                    </a:lnTo>
                    <a:lnTo>
                      <a:pt x="149749" y="85349"/>
                    </a:lnTo>
                    <a:close/>
                  </a:path>
                </a:pathLst>
              </a:custGeom>
              <a:ln w="7619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6959386" y="4531866"/>
                <a:ext cx="23876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238759" h="171450">
                    <a:moveTo>
                      <a:pt x="149624" y="89049"/>
                    </a:moveTo>
                    <a:lnTo>
                      <a:pt x="231824" y="0"/>
                    </a:lnTo>
                    <a:lnTo>
                      <a:pt x="0" y="95074"/>
                    </a:lnTo>
                    <a:lnTo>
                      <a:pt x="238699" y="171249"/>
                    </a:lnTo>
                    <a:lnTo>
                      <a:pt x="149624" y="89049"/>
                    </a:lnTo>
                    <a:close/>
                  </a:path>
                </a:pathLst>
              </a:custGeom>
              <a:ln w="7619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3150BFC-0FA3-4174-8F8A-30D4D42F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21894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434657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bg1"/>
                </a:solidFill>
              </a:rPr>
              <a:t>Hello </a:t>
            </a:r>
            <a:r>
              <a:rPr spc="-10" dirty="0">
                <a:solidFill>
                  <a:schemeClr val="bg1"/>
                </a:solidFill>
              </a:rPr>
              <a:t>ALEX 1234</a:t>
            </a:r>
            <a:r>
              <a:rPr spc="-85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3423" y="1660394"/>
            <a:ext cx="3683000" cy="22637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400" dirty="0">
                <a:solidFill>
                  <a:srgbClr val="00AFEF"/>
                </a:solidFill>
                <a:latin typeface="Courier New"/>
                <a:cs typeface="Courier New"/>
              </a:rPr>
              <a:t>$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gcc name.c -o</a:t>
            </a:r>
            <a:r>
              <a:rPr sz="24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name</a:t>
            </a:r>
            <a:endParaRPr sz="2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400" dirty="0">
                <a:solidFill>
                  <a:srgbClr val="00AFEF"/>
                </a:solidFill>
                <a:latin typeface="Courier New"/>
                <a:cs typeface="Courier New"/>
              </a:rPr>
              <a:t>$</a:t>
            </a:r>
            <a:r>
              <a:rPr sz="2400" spc="-1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./name</a:t>
            </a:r>
            <a:endParaRPr sz="2400" dirty="0">
              <a:latin typeface="Courier New"/>
              <a:cs typeface="Courier New"/>
            </a:endParaRPr>
          </a:p>
          <a:p>
            <a:pPr marL="12700" marR="369570">
              <a:lnSpc>
                <a:spcPct val="122400"/>
              </a:lnSpc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What’s your name?  ALEX 1234 ABCD  Hello ALEX 1234</a:t>
            </a:r>
            <a:r>
              <a:rPr sz="2400" spc="-80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ourier New"/>
                <a:cs typeface="Courier New"/>
              </a:rPr>
              <a:t>??</a:t>
            </a:r>
            <a:endParaRPr sz="2400" dirty="0">
              <a:latin typeface="Courier New"/>
              <a:cs typeface="Courier New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58CB7-3E23-4256-9B15-C956841FA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01279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558101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bg1"/>
                </a:solidFill>
              </a:rPr>
              <a:t>What’s your </a:t>
            </a:r>
            <a:r>
              <a:rPr spc="-5" dirty="0">
                <a:solidFill>
                  <a:schemeClr val="bg1"/>
                </a:solidFill>
              </a:rPr>
              <a:t>name? </a:t>
            </a:r>
            <a:r>
              <a:rPr dirty="0">
                <a:solidFill>
                  <a:schemeClr val="bg1"/>
                </a:solidFill>
              </a:rPr>
              <a:t>-</a:t>
            </a:r>
            <a:r>
              <a:rPr spc="-80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2.0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3423" y="1660394"/>
            <a:ext cx="6244590" cy="4502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48280">
              <a:lnSpc>
                <a:spcPct val="122400"/>
              </a:lnSpc>
              <a:spcBef>
                <a:spcPts val="100"/>
              </a:spcBef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#include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&lt;stdio.h&gt;  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#include</a:t>
            </a:r>
            <a:r>
              <a:rPr sz="2400" spc="-90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&lt;unistd.h&gt;</a:t>
            </a:r>
            <a:endParaRPr sz="2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50" dirty="0">
              <a:latin typeface="Times New Roman"/>
              <a:cs typeface="Times New Roman"/>
            </a:endParaRPr>
          </a:p>
          <a:p>
            <a:pPr marL="378460" marR="5080" indent="-365760">
              <a:lnSpc>
                <a:spcPct val="122400"/>
              </a:lnSpc>
            </a:pPr>
            <a:r>
              <a:rPr sz="2400" spc="-5" dirty="0">
                <a:solidFill>
                  <a:srgbClr val="00FFFF"/>
                </a:solidFill>
                <a:latin typeface="Courier New"/>
                <a:cs typeface="Courier New"/>
              </a:rPr>
              <a:t>int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main(</a:t>
            </a:r>
            <a:r>
              <a:rPr sz="2400" spc="-5" dirty="0">
                <a:solidFill>
                  <a:srgbClr val="00FFFF"/>
                </a:solidFill>
                <a:latin typeface="Courier New"/>
                <a:cs typeface="Courier New"/>
              </a:rPr>
              <a:t>int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argc, </a:t>
            </a:r>
            <a:r>
              <a:rPr sz="2400" spc="-5" dirty="0">
                <a:solidFill>
                  <a:srgbClr val="00FFFF"/>
                </a:solidFill>
                <a:latin typeface="Courier New"/>
                <a:cs typeface="Courier New"/>
              </a:rPr>
              <a:t>char </a:t>
            </a:r>
            <a:r>
              <a:rPr sz="2400" dirty="0">
                <a:solidFill>
                  <a:srgbClr val="FFFFFF"/>
                </a:solidFill>
                <a:latin typeface="Courier New"/>
                <a:cs typeface="Courier New"/>
              </a:rPr>
              <a:t>*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argv[]){  </a:t>
            </a:r>
            <a:r>
              <a:rPr sz="2400" spc="-5" dirty="0">
                <a:solidFill>
                  <a:srgbClr val="00FFFF"/>
                </a:solidFill>
                <a:latin typeface="Courier New"/>
                <a:cs typeface="Courier New"/>
              </a:rPr>
              <a:t>char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buffer[</a:t>
            </a:r>
            <a:r>
              <a:rPr sz="2400" spc="-5" dirty="0">
                <a:solidFill>
                  <a:srgbClr val="F79546"/>
                </a:solidFill>
                <a:latin typeface="Courier New"/>
                <a:cs typeface="Courier New"/>
              </a:rPr>
              <a:t>10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] </a:t>
            </a:r>
            <a:r>
              <a:rPr sz="2400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r>
              <a:rPr sz="2400" spc="-5" dirty="0">
                <a:solidFill>
                  <a:srgbClr val="F79546"/>
                </a:solidFill>
                <a:latin typeface="Courier New"/>
                <a:cs typeface="Courier New"/>
              </a:rPr>
              <a:t>0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};  printf(</a:t>
            </a:r>
            <a:r>
              <a:rPr sz="2400" spc="-5" dirty="0">
                <a:solidFill>
                  <a:srgbClr val="F79546"/>
                </a:solidFill>
                <a:latin typeface="Courier New"/>
                <a:cs typeface="Courier New"/>
              </a:rPr>
              <a:t>"What’s your name?\n"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);  read(STDIN_FILENO, buffer, </a:t>
            </a:r>
            <a:r>
              <a:rPr sz="2400" spc="-5" dirty="0">
                <a:solidFill>
                  <a:srgbClr val="FF0000"/>
                </a:solidFill>
                <a:latin typeface="Courier New"/>
                <a:cs typeface="Courier New"/>
              </a:rPr>
              <a:t>100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);  printf(</a:t>
            </a:r>
            <a:r>
              <a:rPr sz="2400" spc="-5" dirty="0">
                <a:solidFill>
                  <a:srgbClr val="F79546"/>
                </a:solidFill>
                <a:latin typeface="Courier New"/>
                <a:cs typeface="Courier New"/>
              </a:rPr>
              <a:t>"Hello %s\n"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, buffer);  </a:t>
            </a:r>
            <a:r>
              <a:rPr sz="2400" spc="-5" dirty="0">
                <a:solidFill>
                  <a:srgbClr val="00FFFF"/>
                </a:solidFill>
                <a:latin typeface="Courier New"/>
                <a:cs typeface="Courier New"/>
              </a:rPr>
              <a:t>return </a:t>
            </a:r>
            <a:r>
              <a:rPr sz="2400" spc="-5" dirty="0">
                <a:solidFill>
                  <a:srgbClr val="F79546"/>
                </a:solidFill>
                <a:latin typeface="Courier New"/>
                <a:cs typeface="Courier New"/>
              </a:rPr>
              <a:t>0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;</a:t>
            </a:r>
            <a:endParaRPr sz="2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400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400" dirty="0">
              <a:latin typeface="Courier New"/>
              <a:cs typeface="Courier New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2ED1B-5269-414B-94F8-AC6C699F4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82339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73D6A5E-E4E9-4A34-A62C-2B09C08CE333}"/>
              </a:ext>
            </a:extLst>
          </p:cNvPr>
          <p:cNvSpPr/>
          <p:nvPr/>
        </p:nvSpPr>
        <p:spPr>
          <a:xfrm>
            <a:off x="530817" y="4419600"/>
            <a:ext cx="6174783" cy="847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147955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bg1"/>
                </a:solidFill>
              </a:rPr>
              <a:t>Crash!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3423" y="1660394"/>
            <a:ext cx="5876925" cy="360680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400" dirty="0">
                <a:solidFill>
                  <a:srgbClr val="00AFEF"/>
                </a:solidFill>
                <a:latin typeface="Courier New"/>
                <a:cs typeface="Courier New"/>
              </a:rPr>
              <a:t>$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gcc name2.c -o</a:t>
            </a:r>
            <a:r>
              <a:rPr sz="2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name2</a:t>
            </a:r>
            <a:endParaRPr sz="2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400" dirty="0">
                <a:solidFill>
                  <a:srgbClr val="00AFEF"/>
                </a:solidFill>
                <a:latin typeface="Courier New"/>
                <a:cs typeface="Courier New"/>
              </a:rPr>
              <a:t>$</a:t>
            </a:r>
            <a:r>
              <a:rPr sz="2400" spc="-1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./name2</a:t>
            </a:r>
            <a:endParaRPr sz="2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What’s your</a:t>
            </a:r>
            <a:r>
              <a:rPr sz="2400" spc="-20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name?</a:t>
            </a:r>
            <a:endParaRPr sz="2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ALEX 1234 ABCD EFGH</a:t>
            </a:r>
            <a:r>
              <a:rPr sz="2400" spc="-3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IJKL</a:t>
            </a:r>
            <a:endParaRPr sz="2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Hello ALEX 1234 ABCD EFGH</a:t>
            </a:r>
            <a:r>
              <a:rPr sz="2400" spc="-60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00FF00"/>
                </a:solidFill>
                <a:latin typeface="Courier New"/>
                <a:cs typeface="Courier New"/>
              </a:rPr>
              <a:t>IJKL</a:t>
            </a:r>
            <a:endParaRPr sz="2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Courier New"/>
                <a:cs typeface="Courier New"/>
              </a:rPr>
              <a:t>???????????</a:t>
            </a:r>
            <a:endParaRPr sz="2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400" b="1" spc="-5" dirty="0">
                <a:solidFill>
                  <a:srgbClr val="FF0000"/>
                </a:solidFill>
                <a:latin typeface="Courier New"/>
                <a:cs typeface="Courier New"/>
              </a:rPr>
              <a:t>Segmentation fault (core</a:t>
            </a:r>
            <a:r>
              <a:rPr sz="2400" b="1" spc="-9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ourier New"/>
                <a:cs typeface="Courier New"/>
              </a:rPr>
              <a:t>dumped)</a:t>
            </a:r>
            <a:endParaRPr sz="24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7017" y="5771384"/>
            <a:ext cx="6534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2430" algn="l"/>
                <a:tab pos="3937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Bottom line: it’s easy to make grievous errors in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4EB77-A511-48DD-8657-DE3E66C1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007851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827A0E-A8F9-F048-A374-F825DEE51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Linux</a:t>
            </a:r>
          </a:p>
          <a:p>
            <a:r>
              <a:rPr lang="en-US" dirty="0"/>
              <a:t>C</a:t>
            </a:r>
          </a:p>
          <a:p>
            <a:r>
              <a:rPr lang="en-US" dirty="0">
                <a:solidFill>
                  <a:schemeClr val="bg1"/>
                </a:solidFill>
              </a:rPr>
              <a:t>X86 Assembly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8A1F58-4DC0-2646-9783-0C0E133A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Review of Background Material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FB2F6-75FB-5A4C-BC54-30F8D7F7F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AF37841-8C6A-964B-9C9A-8448E087286D}"/>
              </a:ext>
            </a:extLst>
          </p:cNvPr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632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311721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bg1"/>
                </a:solidFill>
              </a:rPr>
              <a:t>x86</a:t>
            </a:r>
            <a:r>
              <a:rPr spc="-90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Assembly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7019" y="1742309"/>
            <a:ext cx="3804920" cy="27648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508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2430" algn="l"/>
                <a:tab pos="3937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assembly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instruction</a:t>
            </a:r>
            <a:r>
              <a:rPr sz="24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set  introduced in 1978 by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Intel</a:t>
            </a:r>
            <a:endParaRPr sz="2400" dirty="0">
              <a:latin typeface="Calibri"/>
              <a:cs typeface="Calibri"/>
            </a:endParaRPr>
          </a:p>
          <a:p>
            <a:pPr marL="850265" lvl="1" indent="-356235">
              <a:lnSpc>
                <a:spcPts val="2390"/>
              </a:lnSpc>
              <a:buChar char="•"/>
              <a:tabLst>
                <a:tab pos="849630" algn="l"/>
                <a:tab pos="8509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1978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16bit</a:t>
            </a:r>
            <a:endParaRPr sz="2000" dirty="0">
              <a:latin typeface="Calibri"/>
              <a:cs typeface="Calibri"/>
            </a:endParaRPr>
          </a:p>
          <a:p>
            <a:pPr marL="850265" lvl="1" indent="-356235">
              <a:lnSpc>
                <a:spcPct val="100000"/>
              </a:lnSpc>
              <a:buChar char="•"/>
              <a:tabLst>
                <a:tab pos="849630" algn="l"/>
                <a:tab pos="8509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1985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32bit</a:t>
            </a:r>
            <a:endParaRPr sz="2000" dirty="0">
              <a:latin typeface="Calibri"/>
              <a:cs typeface="Calibri"/>
            </a:endParaRPr>
          </a:p>
          <a:p>
            <a:pPr marL="850265" lvl="1" indent="-356235">
              <a:lnSpc>
                <a:spcPct val="100000"/>
              </a:lnSpc>
              <a:buChar char="•"/>
              <a:tabLst>
                <a:tab pos="849630" algn="l"/>
                <a:tab pos="8509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2001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64bit</a:t>
            </a:r>
            <a:r>
              <a:rPr sz="20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(Itanium)</a:t>
            </a:r>
            <a:endParaRPr sz="2000" dirty="0">
              <a:latin typeface="Calibri"/>
              <a:cs typeface="Calibri"/>
            </a:endParaRPr>
          </a:p>
          <a:p>
            <a:pPr marL="850265" lvl="1" indent="-356235">
              <a:lnSpc>
                <a:spcPct val="100000"/>
              </a:lnSpc>
              <a:spcBef>
                <a:spcPts val="380"/>
              </a:spcBef>
              <a:buChar char="•"/>
              <a:tabLst>
                <a:tab pos="849630" algn="l"/>
                <a:tab pos="8509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2003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64bit</a:t>
            </a:r>
            <a:r>
              <a:rPr sz="20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(AMD64)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L="393065" indent="-381000">
              <a:lnSpc>
                <a:spcPct val="100000"/>
              </a:lnSpc>
              <a:buChar char="•"/>
              <a:tabLst>
                <a:tab pos="392430" algn="l"/>
                <a:tab pos="393700" algn="l"/>
              </a:tabLst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As low level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as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we’ll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go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23589" y="1687374"/>
            <a:ext cx="3236343" cy="4399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994F8-105C-4FCB-88A2-316127665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1853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370522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bg1"/>
                </a:solidFill>
              </a:rPr>
              <a:t>Language</a:t>
            </a:r>
            <a:r>
              <a:rPr spc="-90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Depth</a:t>
            </a:r>
          </a:p>
        </p:txBody>
      </p:sp>
      <p:sp>
        <p:nvSpPr>
          <p:cNvPr id="3" name="object 3"/>
          <p:cNvSpPr/>
          <p:nvPr/>
        </p:nvSpPr>
        <p:spPr>
          <a:xfrm>
            <a:off x="360224" y="2056070"/>
            <a:ext cx="8423558" cy="3661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7819" y="3636267"/>
            <a:ext cx="1610432" cy="998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665F1-F780-4989-82FA-FB592E329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>
                <a:solidFill>
                  <a:srgbClr val="00AFEF"/>
                </a:solidFill>
              </a:rPr>
              <a:t>APU - CBE : 22 February 2020</a:t>
            </a:r>
            <a:endParaRPr lang="en-MY" dirty="0">
              <a:solidFill>
                <a:srgbClr val="00AF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538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539877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bg1"/>
                </a:solidFill>
              </a:rPr>
              <a:t>Pulling Back the</a:t>
            </a:r>
            <a:r>
              <a:rPr spc="-80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Curtain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6750" y="5128000"/>
            <a:ext cx="7267575" cy="847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895" marR="5080" indent="-36830">
              <a:lnSpc>
                <a:spcPct val="99800"/>
              </a:lnSpc>
              <a:spcBef>
                <a:spcPts val="105"/>
              </a:spcBef>
              <a:tabLst>
                <a:tab pos="2906395" algn="l"/>
              </a:tabLst>
            </a:pP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“</a:t>
            </a:r>
            <a:r>
              <a:rPr sz="1800" i="1" dirty="0">
                <a:solidFill>
                  <a:srgbClr val="FFFFFF"/>
                </a:solidFill>
                <a:latin typeface="Times New Roman"/>
                <a:cs typeface="Times New Roman"/>
              </a:rPr>
              <a:t>… </a:t>
            </a:r>
            <a:r>
              <a:rPr sz="1800" i="1" spc="-5" dirty="0">
                <a:solidFill>
                  <a:srgbClr val="FFFFFF"/>
                </a:solidFill>
                <a:latin typeface="Calibri"/>
                <a:cs typeface="Calibri"/>
              </a:rPr>
              <a:t>there's way too much information to decode the Matrix. You get used to it,  though. Your brain does the translating. 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I </a:t>
            </a:r>
            <a:r>
              <a:rPr sz="1800" i="1" spc="-5" dirty="0">
                <a:solidFill>
                  <a:srgbClr val="FFFFFF"/>
                </a:solidFill>
                <a:latin typeface="Calibri"/>
                <a:cs typeface="Calibri"/>
              </a:rPr>
              <a:t>don't even see the code. All 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I </a:t>
            </a:r>
            <a:r>
              <a:rPr sz="1800" i="1" spc="-5" dirty="0">
                <a:solidFill>
                  <a:srgbClr val="FFFFFF"/>
                </a:solidFill>
                <a:latin typeface="Calibri"/>
                <a:cs typeface="Calibri"/>
              </a:rPr>
              <a:t>see is  blonde, brunette,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FFFFFF"/>
                </a:solidFill>
                <a:latin typeface="Calibri"/>
                <a:cs typeface="Calibri"/>
              </a:rPr>
              <a:t>redhead.”	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-Cypher, The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Matrix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199" y="1762796"/>
            <a:ext cx="8229583" cy="3138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D2B04-64F3-4BBB-8CC1-4A5ECAA6E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907379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473900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bg1"/>
                </a:solidFill>
              </a:rPr>
              <a:t>x86 </a:t>
            </a:r>
            <a:r>
              <a:rPr spc="-10" dirty="0">
                <a:solidFill>
                  <a:schemeClr val="bg1"/>
                </a:solidFill>
              </a:rPr>
              <a:t>Assembly</a:t>
            </a:r>
            <a:r>
              <a:rPr spc="-90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Syntax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7019" y="1742309"/>
            <a:ext cx="7759700" cy="4205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2430" algn="l"/>
                <a:tab pos="3937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assembly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languages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made up of </a:t>
            </a:r>
            <a:r>
              <a:rPr sz="2400" spc="-5" dirty="0">
                <a:solidFill>
                  <a:srgbClr val="F79546"/>
                </a:solidFill>
                <a:latin typeface="Calibri"/>
                <a:cs typeface="Calibri"/>
              </a:rPr>
              <a:t>instruction</a:t>
            </a:r>
            <a:r>
              <a:rPr sz="2400" spc="3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endParaRPr sz="2400" dirty="0">
              <a:latin typeface="Calibri"/>
              <a:cs typeface="Calibri"/>
            </a:endParaRPr>
          </a:p>
          <a:p>
            <a:pPr marL="393065" marR="5080" indent="-381000">
              <a:lnSpc>
                <a:spcPts val="2850"/>
              </a:lnSpc>
              <a:spcBef>
                <a:spcPts val="125"/>
              </a:spcBef>
              <a:buClr>
                <a:srgbClr val="FFFFFF"/>
              </a:buClr>
              <a:buChar char="•"/>
              <a:tabLst>
                <a:tab pos="392430" algn="l"/>
                <a:tab pos="393700" algn="l"/>
              </a:tabLst>
            </a:pPr>
            <a:r>
              <a:rPr sz="2400" spc="-5" dirty="0">
                <a:solidFill>
                  <a:srgbClr val="F79546"/>
                </a:solidFill>
                <a:latin typeface="Calibri"/>
                <a:cs typeface="Calibri"/>
              </a:rPr>
              <a:t>Instructions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generally simple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arithmetic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operations that  take registers or constant values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arguments</a:t>
            </a:r>
            <a:endParaRPr sz="2400" dirty="0">
              <a:latin typeface="Calibri"/>
              <a:cs typeface="Calibri"/>
            </a:endParaRPr>
          </a:p>
          <a:p>
            <a:pPr marL="850265" lvl="1" indent="-381000">
              <a:lnSpc>
                <a:spcPct val="100000"/>
              </a:lnSpc>
              <a:spcBef>
                <a:spcPts val="280"/>
              </a:spcBef>
              <a:buSzPct val="120000"/>
              <a:buChar char="•"/>
              <a:tabLst>
                <a:tab pos="850265" algn="l"/>
                <a:tab pos="8509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Also called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Operands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OpCode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Op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),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mnemonics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Calibri"/>
              <a:buChar char="•"/>
            </a:pPr>
            <a:endParaRPr sz="2100" dirty="0">
              <a:latin typeface="Times New Roman"/>
              <a:cs typeface="Times New Roman"/>
            </a:endParaRPr>
          </a:p>
          <a:p>
            <a:pPr marL="393065" indent="-381000">
              <a:lnSpc>
                <a:spcPct val="100000"/>
              </a:lnSpc>
              <a:buClr>
                <a:srgbClr val="FFFFFF"/>
              </a:buClr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4AACC5"/>
                </a:solidFill>
                <a:latin typeface="Calibri"/>
                <a:cs typeface="Calibri"/>
              </a:rPr>
              <a:t>Intel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syntax: </a:t>
            </a:r>
            <a:r>
              <a:rPr sz="2400" spc="-5" dirty="0">
                <a:solidFill>
                  <a:srgbClr val="F79546"/>
                </a:solidFill>
                <a:latin typeface="Calibri"/>
                <a:cs typeface="Calibri"/>
              </a:rPr>
              <a:t>operand </a:t>
            </a:r>
            <a:r>
              <a:rPr sz="2400" spc="-5" dirty="0">
                <a:solidFill>
                  <a:srgbClr val="9BBA58"/>
                </a:solidFill>
                <a:latin typeface="Calibri"/>
                <a:cs typeface="Calibri"/>
              </a:rPr>
              <a:t>destination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8063A1"/>
                </a:solidFill>
                <a:latin typeface="Calibri"/>
                <a:cs typeface="Calibri"/>
              </a:rPr>
              <a:t>source</a:t>
            </a:r>
            <a:endParaRPr sz="2400" dirty="0">
              <a:latin typeface="Calibri"/>
              <a:cs typeface="Calibri"/>
            </a:endParaRPr>
          </a:p>
          <a:p>
            <a:pPr marL="850265" indent="-381635">
              <a:lnSpc>
                <a:spcPct val="100000"/>
              </a:lnSpc>
              <a:spcBef>
                <a:spcPts val="370"/>
              </a:spcBef>
              <a:buClr>
                <a:srgbClr val="FFFFFF"/>
              </a:buClr>
              <a:buChar char="•"/>
              <a:tabLst>
                <a:tab pos="850900" algn="l"/>
              </a:tabLst>
            </a:pPr>
            <a:r>
              <a:rPr sz="2000" spc="-5" dirty="0">
                <a:solidFill>
                  <a:srgbClr val="F79546"/>
                </a:solidFill>
                <a:latin typeface="Courier New"/>
                <a:cs typeface="Courier New"/>
              </a:rPr>
              <a:t>mov </a:t>
            </a:r>
            <a:r>
              <a:rPr sz="2000" spc="-5" dirty="0">
                <a:solidFill>
                  <a:srgbClr val="9BBA58"/>
                </a:solidFill>
                <a:latin typeface="Courier New"/>
                <a:cs typeface="Courier New"/>
              </a:rPr>
              <a:t>eax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8063A1"/>
                </a:solidFill>
                <a:latin typeface="Courier New"/>
                <a:cs typeface="Courier New"/>
              </a:rPr>
              <a:t>5</a:t>
            </a:r>
            <a:endParaRPr sz="2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393065" indent="-381000">
              <a:lnSpc>
                <a:spcPct val="100000"/>
              </a:lnSpc>
              <a:buClr>
                <a:srgbClr val="FFFFFF"/>
              </a:buClr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C0504D"/>
                </a:solidFill>
                <a:latin typeface="Calibri"/>
                <a:cs typeface="Calibri"/>
              </a:rPr>
              <a:t>AT&amp;T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syntax: </a:t>
            </a:r>
            <a:r>
              <a:rPr sz="2400" spc="-5" dirty="0">
                <a:solidFill>
                  <a:srgbClr val="F79546"/>
                </a:solidFill>
                <a:latin typeface="Calibri"/>
                <a:cs typeface="Calibri"/>
              </a:rPr>
              <a:t>operand </a:t>
            </a:r>
            <a:r>
              <a:rPr sz="2400" spc="-5" dirty="0">
                <a:solidFill>
                  <a:srgbClr val="8063A1"/>
                </a:solidFill>
                <a:latin typeface="Calibri"/>
                <a:cs typeface="Calibri"/>
              </a:rPr>
              <a:t>source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9BBA58"/>
                </a:solidFill>
                <a:latin typeface="Calibri"/>
                <a:cs typeface="Calibri"/>
              </a:rPr>
              <a:t>destination</a:t>
            </a:r>
            <a:endParaRPr sz="2400" dirty="0">
              <a:latin typeface="Calibri"/>
              <a:cs typeface="Calibri"/>
            </a:endParaRPr>
          </a:p>
          <a:p>
            <a:pPr marL="907415" lvl="1" indent="-413384">
              <a:lnSpc>
                <a:spcPct val="100000"/>
              </a:lnSpc>
              <a:spcBef>
                <a:spcPts val="370"/>
              </a:spcBef>
              <a:buClr>
                <a:srgbClr val="FFFFFF"/>
              </a:buClr>
              <a:buFont typeface="Calibri"/>
              <a:buChar char="•"/>
              <a:tabLst>
                <a:tab pos="907415" algn="l"/>
                <a:tab pos="908050" algn="l"/>
              </a:tabLst>
            </a:pPr>
            <a:r>
              <a:rPr sz="2000" spc="-5" dirty="0">
                <a:solidFill>
                  <a:srgbClr val="F79546"/>
                </a:solidFill>
                <a:latin typeface="Courier New"/>
                <a:cs typeface="Courier New"/>
              </a:rPr>
              <a:t>mov </a:t>
            </a:r>
            <a:r>
              <a:rPr sz="2000" spc="-5" dirty="0">
                <a:solidFill>
                  <a:srgbClr val="8063A1"/>
                </a:solidFill>
                <a:latin typeface="Courier New"/>
                <a:cs typeface="Courier New"/>
              </a:rPr>
              <a:t>$5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9BBA58"/>
                </a:solidFill>
                <a:latin typeface="Courier New"/>
                <a:cs typeface="Courier New"/>
              </a:rPr>
              <a:t>eax</a:t>
            </a:r>
            <a:endParaRPr sz="2000" dirty="0">
              <a:latin typeface="Courier New"/>
              <a:cs typeface="Courier New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Calibri"/>
              <a:buChar char="•"/>
            </a:pPr>
            <a:endParaRPr sz="2100" dirty="0">
              <a:latin typeface="Times New Roman"/>
              <a:cs typeface="Times New Roman"/>
            </a:endParaRPr>
          </a:p>
          <a:p>
            <a:pPr marL="393065" indent="-381000">
              <a:lnSpc>
                <a:spcPct val="100000"/>
              </a:lnSpc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We’ll be using the </a:t>
            </a:r>
            <a:r>
              <a:rPr sz="2400" spc="-5" dirty="0">
                <a:solidFill>
                  <a:srgbClr val="4AACC5"/>
                </a:solidFill>
                <a:latin typeface="Calibri"/>
                <a:cs typeface="Calibri"/>
              </a:rPr>
              <a:t>Intel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syntax in this</a:t>
            </a:r>
            <a:r>
              <a:rPr sz="2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C1F92-7026-40CC-AD27-CA79E4F9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57837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7879B1-7386-A34F-A079-10E809D63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4" y="1596231"/>
            <a:ext cx="78867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MY" dirty="0">
                <a:solidFill>
                  <a:schemeClr val="bg1"/>
                </a:solidFill>
              </a:rPr>
              <a:t>This will be a very applied, hands on workshop</a:t>
            </a:r>
          </a:p>
          <a:p>
            <a:pPr lvl="1">
              <a:lnSpc>
                <a:spcPct val="150000"/>
              </a:lnSpc>
            </a:pPr>
            <a:r>
              <a:rPr lang="en-MY" dirty="0">
                <a:solidFill>
                  <a:srgbClr val="00B0F0"/>
                </a:solidFill>
              </a:rPr>
              <a:t>No data structures, algorithms, or cryptography</a:t>
            </a:r>
          </a:p>
          <a:p>
            <a:pPr>
              <a:lnSpc>
                <a:spcPct val="150000"/>
              </a:lnSpc>
            </a:pPr>
            <a:r>
              <a:rPr lang="en-MY" dirty="0">
                <a:solidFill>
                  <a:schemeClr val="bg1"/>
                </a:solidFill>
              </a:rPr>
              <a:t>We start off with the fundamentals required</a:t>
            </a:r>
          </a:p>
          <a:p>
            <a:pPr lvl="1">
              <a:lnSpc>
                <a:spcPct val="150000"/>
              </a:lnSpc>
            </a:pPr>
            <a:r>
              <a:rPr lang="en-MY" dirty="0">
                <a:solidFill>
                  <a:srgbClr val="00B0F0"/>
                </a:solidFill>
              </a:rPr>
              <a:t>Basic reverse engineering, memory corruption, classical exploitation</a:t>
            </a:r>
          </a:p>
          <a:p>
            <a:pPr>
              <a:lnSpc>
                <a:spcPct val="150000"/>
              </a:lnSpc>
            </a:pPr>
            <a:r>
              <a:rPr lang="en-MY" dirty="0">
                <a:solidFill>
                  <a:schemeClr val="bg1"/>
                </a:solidFill>
              </a:rPr>
              <a:t>Different classes of </a:t>
            </a:r>
            <a:r>
              <a:rPr lang="en-MY" dirty="0">
                <a:solidFill>
                  <a:srgbClr val="FFFF00"/>
                </a:solidFill>
              </a:rPr>
              <a:t>vulnerabilities</a:t>
            </a:r>
            <a:r>
              <a:rPr lang="en-MY" dirty="0">
                <a:solidFill>
                  <a:schemeClr val="bg1"/>
                </a:solidFill>
              </a:rPr>
              <a:t> are introduced and how they can be leveraged in exploitation</a:t>
            </a:r>
          </a:p>
          <a:p>
            <a:pPr lvl="1">
              <a:lnSpc>
                <a:spcPct val="150000"/>
              </a:lnSpc>
            </a:pPr>
            <a:r>
              <a:rPr lang="en-MY" dirty="0">
                <a:solidFill>
                  <a:srgbClr val="00B0F0"/>
                </a:solidFill>
              </a:rPr>
              <a:t>Stack smashes, format strings, signed/unsigned, Heap, UAF, etc</a:t>
            </a:r>
          </a:p>
          <a:p>
            <a:pPr>
              <a:lnSpc>
                <a:spcPct val="150000"/>
              </a:lnSpc>
            </a:pPr>
            <a:r>
              <a:rPr lang="en-MY" dirty="0">
                <a:solidFill>
                  <a:schemeClr val="bg1"/>
                </a:solidFill>
              </a:rPr>
              <a:t>As an individual you will leave with all the skills necessary to perform vulnerability research, and develop weaponized exploits.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9AD328-0F6A-F245-AC3B-DCA017D97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is this workshop about?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D44A3-1AA3-6F44-AD05-34B8E5F1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044754B-2E41-FC45-893B-D7274EA2FEDC}"/>
              </a:ext>
            </a:extLst>
          </p:cNvPr>
          <p:cNvSpPr/>
          <p:nvPr/>
        </p:nvSpPr>
        <p:spPr>
          <a:xfrm>
            <a:off x="304800" y="15240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F3B8AE70-8AF4-CA43-A87F-758DFF1247E0}"/>
              </a:ext>
            </a:extLst>
          </p:cNvPr>
          <p:cNvSpPr/>
          <p:nvPr/>
        </p:nvSpPr>
        <p:spPr>
          <a:xfrm>
            <a:off x="304800" y="60198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3315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483997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bg1"/>
                </a:solidFill>
              </a:rPr>
              <a:t>x86 </a:t>
            </a:r>
            <a:r>
              <a:rPr spc="-10" dirty="0">
                <a:solidFill>
                  <a:schemeClr val="bg1"/>
                </a:solidFill>
              </a:rPr>
              <a:t>Register</a:t>
            </a:r>
            <a:r>
              <a:rPr spc="-90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Diagram</a:t>
            </a:r>
          </a:p>
        </p:txBody>
      </p:sp>
      <p:sp>
        <p:nvSpPr>
          <p:cNvPr id="3" name="object 3"/>
          <p:cNvSpPr/>
          <p:nvPr/>
        </p:nvSpPr>
        <p:spPr>
          <a:xfrm>
            <a:off x="1583371" y="1621771"/>
            <a:ext cx="5977237" cy="4482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AADC8-5656-4121-9AD2-2BA0EEFA1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 dirty="0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3153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451358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bg1"/>
                </a:solidFill>
              </a:rPr>
              <a:t>Important</a:t>
            </a:r>
            <a:r>
              <a:rPr spc="-90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Registers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7019" y="1742309"/>
            <a:ext cx="7907020" cy="42832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100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Calibri"/>
              <a:buChar char="•"/>
              <a:tabLst>
                <a:tab pos="392430" algn="l"/>
                <a:tab pos="393700" algn="l"/>
              </a:tabLst>
            </a:pPr>
            <a:r>
              <a:rPr sz="2400" spc="-5" dirty="0">
                <a:solidFill>
                  <a:srgbClr val="00B0F0"/>
                </a:solidFill>
                <a:latin typeface="Courier New"/>
                <a:cs typeface="Courier New"/>
              </a:rPr>
              <a:t>EAX EBX ECX EDX</a:t>
            </a:r>
            <a:r>
              <a:rPr sz="2400" spc="-935" dirty="0">
                <a:solidFill>
                  <a:srgbClr val="00B0F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General purpose registers</a:t>
            </a:r>
            <a:endParaRPr sz="2400" dirty="0">
              <a:latin typeface="Calibri"/>
              <a:cs typeface="Calibri"/>
            </a:endParaRPr>
          </a:p>
          <a:p>
            <a:pPr marL="393065" marR="109220" indent="-381000">
              <a:lnSpc>
                <a:spcPts val="2850"/>
              </a:lnSpc>
              <a:spcBef>
                <a:spcPts val="125"/>
              </a:spcBef>
              <a:buClr>
                <a:srgbClr val="FFFFFF"/>
              </a:buClr>
              <a:buFont typeface="Calibri"/>
              <a:buChar char="•"/>
              <a:tabLst>
                <a:tab pos="392430" algn="l"/>
                <a:tab pos="393700" algn="l"/>
              </a:tabLst>
            </a:pPr>
            <a:r>
              <a:rPr sz="2400" spc="-5" dirty="0">
                <a:solidFill>
                  <a:srgbClr val="00B0F0"/>
                </a:solidFill>
                <a:latin typeface="Courier New"/>
                <a:cs typeface="Courier New"/>
              </a:rPr>
              <a:t>ESP</a:t>
            </a:r>
            <a:r>
              <a:rPr sz="2400" spc="-960" dirty="0">
                <a:solidFill>
                  <a:srgbClr val="8063A1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Stack pointer, “top” of the current stack frame (lower  memory)</a:t>
            </a:r>
            <a:endParaRPr sz="2400" dirty="0">
              <a:latin typeface="Calibri"/>
              <a:cs typeface="Calibri"/>
            </a:endParaRPr>
          </a:p>
          <a:p>
            <a:pPr marL="393065" marR="544830" indent="-381000">
              <a:lnSpc>
                <a:spcPts val="2850"/>
              </a:lnSpc>
              <a:buClr>
                <a:srgbClr val="FFFFFF"/>
              </a:buClr>
              <a:buFont typeface="Calibri"/>
              <a:buChar char="•"/>
              <a:tabLst>
                <a:tab pos="392430" algn="l"/>
                <a:tab pos="393700" algn="l"/>
              </a:tabLst>
            </a:pPr>
            <a:r>
              <a:rPr sz="2400" spc="-5" dirty="0">
                <a:solidFill>
                  <a:srgbClr val="00B0F0"/>
                </a:solidFill>
                <a:latin typeface="Courier New"/>
                <a:cs typeface="Courier New"/>
              </a:rPr>
              <a:t>EBP</a:t>
            </a:r>
            <a:r>
              <a:rPr sz="2400" spc="-965" dirty="0">
                <a:solidFill>
                  <a:srgbClr val="8063A1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Base pointer, “bottom” of the current stack frame  (higher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memory)</a:t>
            </a:r>
            <a:endParaRPr sz="2400" dirty="0">
              <a:latin typeface="Calibri"/>
              <a:cs typeface="Calibri"/>
            </a:endParaRPr>
          </a:p>
          <a:p>
            <a:pPr marL="393065" marR="187960" indent="-381000">
              <a:lnSpc>
                <a:spcPts val="2850"/>
              </a:lnSpc>
              <a:buClr>
                <a:srgbClr val="FFFFFF"/>
              </a:buClr>
              <a:buFont typeface="Calibri"/>
              <a:buChar char="•"/>
              <a:tabLst>
                <a:tab pos="392430" algn="l"/>
                <a:tab pos="393700" algn="l"/>
              </a:tabLst>
            </a:pPr>
            <a:r>
              <a:rPr sz="2400" spc="-5" dirty="0">
                <a:solidFill>
                  <a:srgbClr val="00B0F0"/>
                </a:solidFill>
                <a:latin typeface="Courier New"/>
                <a:cs typeface="Courier New"/>
              </a:rPr>
              <a:t>EIP</a:t>
            </a:r>
            <a:r>
              <a:rPr sz="2400" spc="-860" dirty="0">
                <a:solidFill>
                  <a:srgbClr val="8063A1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Instruction pointer, pointer to the </a:t>
            </a:r>
            <a:r>
              <a:rPr sz="2400" i="1" spc="-5" dirty="0">
                <a:solidFill>
                  <a:srgbClr val="FFFFFF"/>
                </a:solidFill>
                <a:latin typeface="Calibri"/>
                <a:cs typeface="Calibri"/>
              </a:rPr>
              <a:t>next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instruction to  be executed by 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Calibri"/>
              <a:buChar char="•"/>
            </a:pPr>
            <a:endParaRPr sz="2350" dirty="0">
              <a:latin typeface="Times New Roman"/>
              <a:cs typeface="Times New Roman"/>
            </a:endParaRPr>
          </a:p>
          <a:p>
            <a:pPr marL="393065" indent="-381000">
              <a:lnSpc>
                <a:spcPts val="2875"/>
              </a:lnSpc>
              <a:buClr>
                <a:srgbClr val="FFFFFF"/>
              </a:buClr>
              <a:buFont typeface="Calibri"/>
              <a:buChar char="•"/>
              <a:tabLst>
                <a:tab pos="392430" algn="l"/>
                <a:tab pos="393700" algn="l"/>
              </a:tabLst>
            </a:pPr>
            <a:r>
              <a:rPr sz="2400" spc="-5" dirty="0">
                <a:solidFill>
                  <a:srgbClr val="00B0F0"/>
                </a:solidFill>
                <a:latin typeface="Courier New"/>
                <a:cs typeface="Courier New"/>
              </a:rPr>
              <a:t>EFLAGS</a:t>
            </a:r>
            <a:r>
              <a:rPr sz="2400" spc="-5" dirty="0">
                <a:solidFill>
                  <a:srgbClr val="8063A1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stores flag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endParaRPr sz="2400" dirty="0">
              <a:latin typeface="Calibri"/>
              <a:cs typeface="Calibri"/>
            </a:endParaRPr>
          </a:p>
          <a:p>
            <a:pPr marL="850265" lvl="1" indent="-356235">
              <a:lnSpc>
                <a:spcPts val="2395"/>
              </a:lnSpc>
              <a:buClr>
                <a:srgbClr val="BEBEBE"/>
              </a:buClr>
              <a:buFont typeface="Calibri"/>
              <a:buChar char="•"/>
              <a:tabLst>
                <a:tab pos="849630" algn="l"/>
                <a:tab pos="850900" algn="l"/>
              </a:tabLst>
            </a:pPr>
            <a:r>
              <a:rPr sz="2000" spc="-5" dirty="0">
                <a:solidFill>
                  <a:srgbClr val="00B0F0"/>
                </a:solidFill>
                <a:latin typeface="Courier New"/>
                <a:cs typeface="Courier New"/>
              </a:rPr>
              <a:t>ZF</a:t>
            </a:r>
            <a:r>
              <a:rPr sz="2000" spc="-780" dirty="0">
                <a:solidFill>
                  <a:srgbClr val="8063A1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zero flag, set when result 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operation equals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zero</a:t>
            </a:r>
            <a:endParaRPr sz="2000" dirty="0">
              <a:latin typeface="Calibri"/>
              <a:cs typeface="Calibri"/>
            </a:endParaRPr>
          </a:p>
          <a:p>
            <a:pPr marL="850265" lvl="1" indent="-356235">
              <a:lnSpc>
                <a:spcPct val="100000"/>
              </a:lnSpc>
              <a:buClr>
                <a:srgbClr val="BEBEBE"/>
              </a:buClr>
              <a:buFont typeface="Calibri"/>
              <a:buChar char="•"/>
              <a:tabLst>
                <a:tab pos="849630" algn="l"/>
                <a:tab pos="850900" algn="l"/>
              </a:tabLst>
            </a:pPr>
            <a:r>
              <a:rPr sz="2000" spc="-5" dirty="0">
                <a:solidFill>
                  <a:srgbClr val="00B0F0"/>
                </a:solidFill>
                <a:latin typeface="Courier New"/>
                <a:cs typeface="Courier New"/>
              </a:rPr>
              <a:t>CF</a:t>
            </a:r>
            <a:r>
              <a:rPr sz="2000" spc="-805" dirty="0">
                <a:solidFill>
                  <a:srgbClr val="8063A1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carry flag, set when the result 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operation is too large/small</a:t>
            </a:r>
            <a:endParaRPr sz="2000" dirty="0">
              <a:latin typeface="Calibri"/>
              <a:cs typeface="Calibri"/>
            </a:endParaRPr>
          </a:p>
          <a:p>
            <a:pPr marL="850265" lvl="1" indent="-356235">
              <a:lnSpc>
                <a:spcPct val="100000"/>
              </a:lnSpc>
              <a:buClr>
                <a:srgbClr val="BEBEBE"/>
              </a:buClr>
              <a:buFont typeface="Calibri"/>
              <a:buChar char="•"/>
              <a:tabLst>
                <a:tab pos="849630" algn="l"/>
                <a:tab pos="850900" algn="l"/>
              </a:tabLst>
            </a:pPr>
            <a:r>
              <a:rPr sz="2000" spc="-5" dirty="0">
                <a:solidFill>
                  <a:srgbClr val="00B0F0"/>
                </a:solidFill>
                <a:latin typeface="Courier New"/>
                <a:cs typeface="Courier New"/>
              </a:rPr>
              <a:t>SF</a:t>
            </a:r>
            <a:r>
              <a:rPr sz="2000" spc="-785" dirty="0">
                <a:solidFill>
                  <a:srgbClr val="8063A1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sign flag, set when the result 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operation is negative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867D7-3912-4553-882A-60A2F904B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659672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292100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bg1"/>
                </a:solidFill>
              </a:rPr>
              <a:t>Moving</a:t>
            </a:r>
            <a:r>
              <a:rPr spc="-90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5914" y="1742309"/>
            <a:ext cx="6556375" cy="3408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180" indent="-41211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79546"/>
                </a:solidFill>
                <a:latin typeface="Courier New"/>
                <a:cs typeface="Courier New"/>
              </a:rPr>
              <a:t>mov </a:t>
            </a:r>
            <a:r>
              <a:rPr sz="2400" spc="-5" dirty="0">
                <a:solidFill>
                  <a:srgbClr val="00B0F0"/>
                </a:solidFill>
                <a:latin typeface="Courier New"/>
                <a:cs typeface="Courier New"/>
              </a:rPr>
              <a:t>ebx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4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00B0F0"/>
                </a:solidFill>
                <a:latin typeface="Courier New"/>
                <a:cs typeface="Courier New"/>
              </a:rPr>
              <a:t>eax</a:t>
            </a:r>
            <a:endParaRPr sz="2400" dirty="0">
              <a:solidFill>
                <a:srgbClr val="00B0F0"/>
              </a:solidFill>
              <a:latin typeface="Courier New"/>
              <a:cs typeface="Courier New"/>
            </a:endParaRPr>
          </a:p>
          <a:p>
            <a:pPr marL="881380" lvl="1" indent="-356235">
              <a:lnSpc>
                <a:spcPts val="2390"/>
              </a:lnSpc>
              <a:spcBef>
                <a:spcPts val="20"/>
              </a:spcBef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Move the value in eax to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ebx</a:t>
            </a:r>
            <a:endParaRPr sz="2000" dirty="0">
              <a:latin typeface="Calibri"/>
              <a:cs typeface="Calibri"/>
            </a:endParaRPr>
          </a:p>
          <a:p>
            <a:pPr marL="424180" indent="-412115">
              <a:lnSpc>
                <a:spcPts val="2865"/>
              </a:lnSpc>
              <a:buClr>
                <a:srgbClr val="FFFFFF"/>
              </a:buClr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79546"/>
                </a:solidFill>
                <a:latin typeface="Courier New"/>
                <a:cs typeface="Courier New"/>
              </a:rPr>
              <a:t>mov </a:t>
            </a:r>
            <a:r>
              <a:rPr sz="2400" spc="-5" dirty="0">
                <a:solidFill>
                  <a:srgbClr val="00B0F0"/>
                </a:solidFill>
                <a:latin typeface="Courier New"/>
                <a:cs typeface="Courier New"/>
              </a:rPr>
              <a:t>eax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0xDEADBEEF</a:t>
            </a:r>
            <a:endParaRPr sz="2400" dirty="0">
              <a:latin typeface="Courier New"/>
              <a:cs typeface="Courier New"/>
            </a:endParaRPr>
          </a:p>
          <a:p>
            <a:pPr marL="881380" lvl="1" indent="-356235">
              <a:lnSpc>
                <a:spcPts val="2385"/>
              </a:lnSpc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Move 0xDEADBEEF into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eax</a:t>
            </a:r>
            <a:endParaRPr sz="2000" dirty="0">
              <a:latin typeface="Calibri"/>
              <a:cs typeface="Calibri"/>
            </a:endParaRPr>
          </a:p>
          <a:p>
            <a:pPr marL="424180" indent="-412115">
              <a:lnSpc>
                <a:spcPts val="2865"/>
              </a:lnSpc>
              <a:buClr>
                <a:srgbClr val="FFFFFF"/>
              </a:buClr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79546"/>
                </a:solidFill>
                <a:latin typeface="Courier New"/>
                <a:cs typeface="Courier New"/>
              </a:rPr>
              <a:t>mov </a:t>
            </a:r>
            <a:r>
              <a:rPr sz="2400" spc="-5" dirty="0">
                <a:solidFill>
                  <a:srgbClr val="00B0F0"/>
                </a:solidFill>
                <a:latin typeface="Courier New"/>
                <a:cs typeface="Courier New"/>
              </a:rPr>
              <a:t>edx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2400" spc="-5" dirty="0">
                <a:solidFill>
                  <a:srgbClr val="9BBA58"/>
                </a:solidFill>
                <a:latin typeface="Courier New"/>
                <a:cs typeface="Courier New"/>
              </a:rPr>
              <a:t>DWORD PTR</a:t>
            </a:r>
            <a:r>
              <a:rPr sz="2400" spc="-40" dirty="0">
                <a:solidFill>
                  <a:srgbClr val="9BBA5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[</a:t>
            </a:r>
            <a:r>
              <a:rPr sz="2400" spc="-5" dirty="0">
                <a:latin typeface="Courier New"/>
                <a:cs typeface="Courier New"/>
              </a:rPr>
              <a:t>0x41424344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881380" lvl="1" indent="-356235">
              <a:lnSpc>
                <a:spcPts val="2385"/>
              </a:lnSpc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Move the 4-byte value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at address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0x41424344 into</a:t>
            </a:r>
            <a:r>
              <a:rPr sz="20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edx</a:t>
            </a:r>
            <a:endParaRPr sz="2000" dirty="0">
              <a:latin typeface="Calibri"/>
              <a:cs typeface="Calibri"/>
            </a:endParaRPr>
          </a:p>
          <a:p>
            <a:pPr marL="424180" indent="-412115">
              <a:lnSpc>
                <a:spcPts val="2865"/>
              </a:lnSpc>
              <a:buClr>
                <a:srgbClr val="FFFFFF"/>
              </a:buClr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79546"/>
                </a:solidFill>
                <a:latin typeface="Courier New"/>
                <a:cs typeface="Courier New"/>
              </a:rPr>
              <a:t>mov </a:t>
            </a:r>
            <a:r>
              <a:rPr sz="2400" spc="-5" dirty="0">
                <a:solidFill>
                  <a:srgbClr val="00B0F0"/>
                </a:solidFill>
                <a:latin typeface="Courier New"/>
                <a:cs typeface="Courier New"/>
              </a:rPr>
              <a:t>ecx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2400" spc="-5" dirty="0">
                <a:solidFill>
                  <a:srgbClr val="9BBA58"/>
                </a:solidFill>
                <a:latin typeface="Courier New"/>
                <a:cs typeface="Courier New"/>
              </a:rPr>
              <a:t>DWORD PTR</a:t>
            </a:r>
            <a:r>
              <a:rPr sz="2400" spc="-20" dirty="0">
                <a:solidFill>
                  <a:srgbClr val="9BBA5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[</a:t>
            </a:r>
            <a:r>
              <a:rPr sz="2400" spc="-5" dirty="0">
                <a:solidFill>
                  <a:srgbClr val="00B0F0"/>
                </a:solidFill>
                <a:latin typeface="Courier New"/>
                <a:cs typeface="Courier New"/>
              </a:rPr>
              <a:t>edx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881380" lvl="1" indent="-356235">
              <a:lnSpc>
                <a:spcPts val="2385"/>
              </a:lnSpc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Move the 4-byte value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address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 edx, into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ecx</a:t>
            </a:r>
            <a:endParaRPr sz="2000" dirty="0">
              <a:latin typeface="Calibri"/>
              <a:cs typeface="Calibri"/>
            </a:endParaRPr>
          </a:p>
          <a:p>
            <a:pPr marL="424180" indent="-412115">
              <a:lnSpc>
                <a:spcPts val="2865"/>
              </a:lnSpc>
              <a:buClr>
                <a:srgbClr val="FFFFFF"/>
              </a:buClr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79546"/>
                </a:solidFill>
                <a:latin typeface="Courier New"/>
                <a:cs typeface="Courier New"/>
              </a:rPr>
              <a:t>mov </a:t>
            </a:r>
            <a:r>
              <a:rPr sz="2400" spc="-5" dirty="0">
                <a:solidFill>
                  <a:srgbClr val="00B0F0"/>
                </a:solidFill>
                <a:latin typeface="Courier New"/>
                <a:cs typeface="Courier New"/>
              </a:rPr>
              <a:t>eax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2400" spc="-5" dirty="0">
                <a:solidFill>
                  <a:srgbClr val="9BBA58"/>
                </a:solidFill>
                <a:latin typeface="Courier New"/>
                <a:cs typeface="Courier New"/>
              </a:rPr>
              <a:t>DWORD PTR</a:t>
            </a:r>
            <a:r>
              <a:rPr sz="2400" spc="-35" dirty="0">
                <a:solidFill>
                  <a:srgbClr val="9BBA5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[</a:t>
            </a:r>
            <a:r>
              <a:rPr sz="2400" spc="-5" dirty="0">
                <a:solidFill>
                  <a:srgbClr val="00B0F0"/>
                </a:solidFill>
                <a:latin typeface="Courier New"/>
                <a:cs typeface="Courier New"/>
              </a:rPr>
              <a:t>ecx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+</a:t>
            </a:r>
            <a:r>
              <a:rPr sz="2400" spc="-5" dirty="0">
                <a:solidFill>
                  <a:srgbClr val="00B0F0"/>
                </a:solidFill>
                <a:latin typeface="Courier New"/>
                <a:cs typeface="Courier New"/>
              </a:rPr>
              <a:t>esi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*</a:t>
            </a:r>
            <a:r>
              <a:rPr sz="2400" spc="-5" dirty="0">
                <a:solidFill>
                  <a:srgbClr val="00B0F0"/>
                </a:solidFill>
                <a:latin typeface="Courier New"/>
                <a:cs typeface="Courier New"/>
              </a:rPr>
              <a:t>8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881380" lvl="1" indent="-356235">
              <a:lnSpc>
                <a:spcPts val="2395"/>
              </a:lnSpc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Move the value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address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ecx+esi*8 into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eax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DA147-8472-445F-A18F-5ABB5CFB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26233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542274"/>
            <a:ext cx="50742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chemeClr val="bg1"/>
                </a:solidFill>
              </a:rPr>
              <a:t>Arithmetic</a:t>
            </a:r>
            <a:r>
              <a:rPr sz="3600" spc="-90" dirty="0">
                <a:solidFill>
                  <a:schemeClr val="bg1"/>
                </a:solidFill>
              </a:rPr>
              <a:t> </a:t>
            </a:r>
            <a:r>
              <a:rPr sz="3600" spc="-5" dirty="0">
                <a:solidFill>
                  <a:schemeClr val="bg1"/>
                </a:solidFill>
              </a:rPr>
              <a:t>Operations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BDAB901-70D2-45D2-AFCD-70BCC977656D}"/>
              </a:ext>
            </a:extLst>
          </p:cNvPr>
          <p:cNvGrpSpPr/>
          <p:nvPr/>
        </p:nvGrpSpPr>
        <p:grpSpPr>
          <a:xfrm>
            <a:off x="575914" y="1742309"/>
            <a:ext cx="7228243" cy="4032885"/>
            <a:chOff x="575914" y="1742309"/>
            <a:chExt cx="7228243" cy="4032885"/>
          </a:xfrm>
        </p:grpSpPr>
        <p:sp>
          <p:nvSpPr>
            <p:cNvPr id="3" name="object 3"/>
            <p:cNvSpPr txBox="1"/>
            <p:nvPr/>
          </p:nvSpPr>
          <p:spPr>
            <a:xfrm>
              <a:off x="3730623" y="2110736"/>
              <a:ext cx="4067175" cy="9969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5" dirty="0">
                  <a:solidFill>
                    <a:srgbClr val="9BBA58"/>
                  </a:solidFill>
                  <a:latin typeface="Calibri"/>
                  <a:cs typeface="Calibri"/>
                </a:rPr>
                <a:t>// subtracts 0x11 from</a:t>
              </a:r>
              <a:r>
                <a:rPr sz="2000" spc="-20" dirty="0">
                  <a:solidFill>
                    <a:srgbClr val="9BBA58"/>
                  </a:solidFill>
                  <a:latin typeface="Calibri"/>
                  <a:cs typeface="Calibri"/>
                </a:rPr>
                <a:t> </a:t>
              </a:r>
              <a:r>
                <a:rPr sz="2000" spc="-5" dirty="0">
                  <a:solidFill>
                    <a:srgbClr val="9BBA58"/>
                  </a:solidFill>
                  <a:latin typeface="Calibri"/>
                  <a:cs typeface="Calibri"/>
                </a:rPr>
                <a:t>edx</a:t>
              </a:r>
              <a:endParaRPr sz="2000" dirty="0">
                <a:latin typeface="Calibri"/>
                <a:cs typeface="Calibri"/>
              </a:endParaRPr>
            </a:p>
            <a:p>
              <a:pPr>
                <a:lnSpc>
                  <a:spcPct val="100000"/>
                </a:lnSpc>
                <a:spcBef>
                  <a:spcPts val="30"/>
                </a:spcBef>
              </a:pPr>
              <a:endParaRPr sz="2450" dirty="0">
                <a:latin typeface="Times New Roman"/>
                <a:cs typeface="Times New Roman"/>
              </a:endParaRPr>
            </a:p>
            <a:p>
              <a:pPr marL="12700">
                <a:lnSpc>
                  <a:spcPct val="100000"/>
                </a:lnSpc>
              </a:pPr>
              <a:r>
                <a:rPr sz="2000" spc="-5" dirty="0">
                  <a:solidFill>
                    <a:srgbClr val="9BBA58"/>
                  </a:solidFill>
                  <a:latin typeface="Calibri"/>
                  <a:cs typeface="Calibri"/>
                </a:rPr>
                <a:t>// </a:t>
              </a:r>
              <a:r>
                <a:rPr sz="2000" dirty="0">
                  <a:solidFill>
                    <a:srgbClr val="9BBA58"/>
                  </a:solidFill>
                  <a:latin typeface="Calibri"/>
                  <a:cs typeface="Calibri"/>
                </a:rPr>
                <a:t>add </a:t>
              </a:r>
              <a:r>
                <a:rPr sz="2000" spc="-5" dirty="0">
                  <a:solidFill>
                    <a:srgbClr val="9BBA58"/>
                  </a:solidFill>
                  <a:latin typeface="Calibri"/>
                  <a:cs typeface="Calibri"/>
                </a:rPr>
                <a:t>eax </a:t>
              </a:r>
              <a:r>
                <a:rPr sz="2000" dirty="0">
                  <a:solidFill>
                    <a:srgbClr val="9BBA58"/>
                  </a:solidFill>
                  <a:latin typeface="Calibri"/>
                  <a:cs typeface="Calibri"/>
                </a:rPr>
                <a:t>and </a:t>
              </a:r>
              <a:r>
                <a:rPr sz="2000" spc="-5" dirty="0">
                  <a:solidFill>
                    <a:srgbClr val="9BBA58"/>
                  </a:solidFill>
                  <a:latin typeface="Calibri"/>
                  <a:cs typeface="Calibri"/>
                </a:rPr>
                <a:t>ebx, storing value in</a:t>
              </a:r>
              <a:r>
                <a:rPr sz="2000" spc="-85" dirty="0">
                  <a:solidFill>
                    <a:srgbClr val="9BBA58"/>
                  </a:solidFill>
                  <a:latin typeface="Calibri"/>
                  <a:cs typeface="Calibri"/>
                </a:rPr>
                <a:t> </a:t>
              </a:r>
              <a:r>
                <a:rPr sz="2000" spc="-5" dirty="0">
                  <a:solidFill>
                    <a:srgbClr val="9BBA58"/>
                  </a:solidFill>
                  <a:latin typeface="Calibri"/>
                  <a:cs typeface="Calibri"/>
                </a:rPr>
                <a:t>eax</a:t>
              </a:r>
              <a:endParaRPr sz="2000" dirty="0">
                <a:latin typeface="Calibri"/>
                <a:cs typeface="Calibri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3730623" y="3444236"/>
              <a:ext cx="186436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5" dirty="0">
                  <a:solidFill>
                    <a:srgbClr val="9BBA58"/>
                  </a:solidFill>
                  <a:latin typeface="Calibri"/>
                  <a:cs typeface="Calibri"/>
                </a:rPr>
                <a:t>// increments</a:t>
              </a:r>
              <a:r>
                <a:rPr sz="2000" spc="-85" dirty="0">
                  <a:solidFill>
                    <a:srgbClr val="9BBA58"/>
                  </a:solidFill>
                  <a:latin typeface="Calibri"/>
                  <a:cs typeface="Calibri"/>
                </a:rPr>
                <a:t> </a:t>
              </a:r>
              <a:r>
                <a:rPr sz="2000" spc="-5" dirty="0">
                  <a:solidFill>
                    <a:srgbClr val="9BBA58"/>
                  </a:solidFill>
                  <a:latin typeface="Calibri"/>
                  <a:cs typeface="Calibri"/>
                </a:rPr>
                <a:t>edx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3730623" y="4110986"/>
              <a:ext cx="193357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5" dirty="0">
                  <a:solidFill>
                    <a:srgbClr val="9BBA58"/>
                  </a:solidFill>
                  <a:latin typeface="Calibri"/>
                  <a:cs typeface="Calibri"/>
                </a:rPr>
                <a:t>// decrements</a:t>
              </a:r>
              <a:r>
                <a:rPr sz="2000" spc="-85" dirty="0">
                  <a:solidFill>
                    <a:srgbClr val="9BBA58"/>
                  </a:solidFill>
                  <a:latin typeface="Calibri"/>
                  <a:cs typeface="Calibri"/>
                </a:rPr>
                <a:t> </a:t>
              </a:r>
              <a:r>
                <a:rPr sz="2000" spc="-5" dirty="0">
                  <a:solidFill>
                    <a:srgbClr val="9BBA58"/>
                  </a:solidFill>
                  <a:latin typeface="Calibri"/>
                  <a:cs typeface="Calibri"/>
                </a:rPr>
                <a:t>ebx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575914" y="1742309"/>
              <a:ext cx="2997200" cy="403288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424180" indent="-412115">
                <a:lnSpc>
                  <a:spcPct val="100000"/>
                </a:lnSpc>
                <a:spcBef>
                  <a:spcPts val="100"/>
                </a:spcBef>
                <a:buClr>
                  <a:srgbClr val="FFFFFF"/>
                </a:buClr>
                <a:buChar char="•"/>
                <a:tabLst>
                  <a:tab pos="424815" algn="l"/>
                </a:tabLst>
              </a:pPr>
              <a:r>
                <a:rPr sz="2400" spc="-5" dirty="0">
                  <a:solidFill>
                    <a:srgbClr val="F79546"/>
                  </a:solidFill>
                  <a:latin typeface="Courier New"/>
                  <a:cs typeface="Courier New"/>
                </a:rPr>
                <a:t>sub </a:t>
              </a:r>
              <a:r>
                <a:rPr sz="2400" spc="-5" dirty="0">
                  <a:solidFill>
                    <a:srgbClr val="8063A1"/>
                  </a:solidFill>
                  <a:latin typeface="Courier New"/>
                  <a:cs typeface="Courier New"/>
                </a:rPr>
                <a:t>edx</a:t>
              </a:r>
              <a:r>
                <a:rPr sz="2400" spc="-5" dirty="0">
                  <a:solidFill>
                    <a:srgbClr val="FFFFFF"/>
                  </a:solidFill>
                  <a:latin typeface="Courier New"/>
                  <a:cs typeface="Courier New"/>
                </a:rPr>
                <a:t>,</a:t>
              </a:r>
              <a:r>
                <a:rPr sz="2400" spc="-65" dirty="0">
                  <a:solidFill>
                    <a:srgbClr val="FFFFFF"/>
                  </a:solidFill>
                  <a:latin typeface="Courier New"/>
                  <a:cs typeface="Courier New"/>
                </a:rPr>
                <a:t> </a:t>
              </a:r>
              <a:r>
                <a:rPr sz="2400" spc="-5" dirty="0">
                  <a:solidFill>
                    <a:srgbClr val="4F81BC"/>
                  </a:solidFill>
                  <a:latin typeface="Courier New"/>
                  <a:cs typeface="Courier New"/>
                </a:rPr>
                <a:t>0x11</a:t>
              </a:r>
              <a:endParaRPr sz="2400" dirty="0">
                <a:latin typeface="Courier New"/>
                <a:cs typeface="Courier New"/>
              </a:endParaRPr>
            </a:p>
            <a:p>
              <a:pPr marL="881380" lvl="1" indent="-356235">
                <a:lnSpc>
                  <a:spcPts val="2390"/>
                </a:lnSpc>
                <a:spcBef>
                  <a:spcPts val="20"/>
                </a:spcBef>
                <a:buChar char="•"/>
                <a:tabLst>
                  <a:tab pos="880744" algn="l"/>
                  <a:tab pos="882015" algn="l"/>
                </a:tabLst>
              </a:pPr>
              <a:r>
                <a:rPr sz="2000" spc="-5" dirty="0">
                  <a:solidFill>
                    <a:srgbClr val="FFFFFF"/>
                  </a:solidFill>
                  <a:latin typeface="Calibri"/>
                  <a:cs typeface="Calibri"/>
                </a:rPr>
                <a:t>edx </a:t>
              </a:r>
              <a:r>
                <a:rPr sz="2000" dirty="0">
                  <a:solidFill>
                    <a:srgbClr val="FFFFFF"/>
                  </a:solidFill>
                  <a:latin typeface="Calibri"/>
                  <a:cs typeface="Calibri"/>
                </a:rPr>
                <a:t>= </a:t>
              </a:r>
              <a:r>
                <a:rPr sz="2000" spc="-5" dirty="0">
                  <a:solidFill>
                    <a:srgbClr val="FFFFFF"/>
                  </a:solidFill>
                  <a:latin typeface="Calibri"/>
                  <a:cs typeface="Calibri"/>
                </a:rPr>
                <a:t>edx </a:t>
              </a:r>
              <a:r>
                <a:rPr sz="2000" dirty="0">
                  <a:solidFill>
                    <a:srgbClr val="FFFFFF"/>
                  </a:solidFill>
                  <a:latin typeface="Calibri"/>
                  <a:cs typeface="Calibri"/>
                </a:rPr>
                <a:t>-</a:t>
              </a:r>
              <a:r>
                <a:rPr sz="2000" spc="-4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2000" spc="-5" dirty="0">
                  <a:solidFill>
                    <a:srgbClr val="FFFFFF"/>
                  </a:solidFill>
                  <a:latin typeface="Calibri"/>
                  <a:cs typeface="Calibri"/>
                </a:rPr>
                <a:t>0x11;</a:t>
              </a:r>
              <a:endParaRPr sz="2000" dirty="0">
                <a:latin typeface="Calibri"/>
                <a:cs typeface="Calibri"/>
              </a:endParaRPr>
            </a:p>
            <a:p>
              <a:pPr marL="424180" indent="-412115">
                <a:lnSpc>
                  <a:spcPts val="2865"/>
                </a:lnSpc>
                <a:buClr>
                  <a:srgbClr val="FFFFFF"/>
                </a:buClr>
                <a:buChar char="•"/>
                <a:tabLst>
                  <a:tab pos="424815" algn="l"/>
                </a:tabLst>
              </a:pPr>
              <a:r>
                <a:rPr sz="2400" spc="-5" dirty="0">
                  <a:solidFill>
                    <a:srgbClr val="F79546"/>
                  </a:solidFill>
                  <a:latin typeface="Courier New"/>
                  <a:cs typeface="Courier New"/>
                </a:rPr>
                <a:t>add </a:t>
              </a:r>
              <a:r>
                <a:rPr sz="2400" spc="-5" dirty="0">
                  <a:solidFill>
                    <a:srgbClr val="8063A1"/>
                  </a:solidFill>
                  <a:latin typeface="Courier New"/>
                  <a:cs typeface="Courier New"/>
                </a:rPr>
                <a:t>eax</a:t>
              </a:r>
              <a:r>
                <a:rPr sz="2400" spc="-5" dirty="0">
                  <a:solidFill>
                    <a:srgbClr val="BEBEBE"/>
                  </a:solidFill>
                  <a:latin typeface="Courier New"/>
                  <a:cs typeface="Courier New"/>
                </a:rPr>
                <a:t>,</a:t>
              </a:r>
              <a:r>
                <a:rPr sz="2400" spc="-50" dirty="0">
                  <a:solidFill>
                    <a:srgbClr val="BEBEBE"/>
                  </a:solidFill>
                  <a:latin typeface="Courier New"/>
                  <a:cs typeface="Courier New"/>
                </a:rPr>
                <a:t> </a:t>
              </a:r>
              <a:r>
                <a:rPr sz="2400" spc="-5" dirty="0">
                  <a:solidFill>
                    <a:srgbClr val="8063A1"/>
                  </a:solidFill>
                  <a:latin typeface="Courier New"/>
                  <a:cs typeface="Courier New"/>
                </a:rPr>
                <a:t>ebx</a:t>
              </a:r>
              <a:endParaRPr sz="2400" dirty="0">
                <a:latin typeface="Courier New"/>
                <a:cs typeface="Courier New"/>
              </a:endParaRPr>
            </a:p>
            <a:p>
              <a:pPr marL="881380" lvl="1" indent="-356235">
                <a:lnSpc>
                  <a:spcPts val="2385"/>
                </a:lnSpc>
                <a:buChar char="•"/>
                <a:tabLst>
                  <a:tab pos="880744" algn="l"/>
                  <a:tab pos="882015" algn="l"/>
                </a:tabLst>
              </a:pPr>
              <a:r>
                <a:rPr sz="2000" spc="-5" dirty="0">
                  <a:solidFill>
                    <a:srgbClr val="FFFFFF"/>
                  </a:solidFill>
                  <a:latin typeface="Calibri"/>
                  <a:cs typeface="Calibri"/>
                </a:rPr>
                <a:t>eax </a:t>
              </a:r>
              <a:r>
                <a:rPr sz="2000" dirty="0">
                  <a:solidFill>
                    <a:srgbClr val="FFFFFF"/>
                  </a:solidFill>
                  <a:latin typeface="Calibri"/>
                  <a:cs typeface="Calibri"/>
                </a:rPr>
                <a:t>= </a:t>
              </a:r>
              <a:r>
                <a:rPr sz="2000" spc="-5" dirty="0">
                  <a:solidFill>
                    <a:srgbClr val="FFFFFF"/>
                  </a:solidFill>
                  <a:latin typeface="Calibri"/>
                  <a:cs typeface="Calibri"/>
                </a:rPr>
                <a:t>eax </a:t>
              </a:r>
              <a:r>
                <a:rPr sz="2000" dirty="0">
                  <a:solidFill>
                    <a:srgbClr val="FFFFFF"/>
                  </a:solidFill>
                  <a:latin typeface="Calibri"/>
                  <a:cs typeface="Calibri"/>
                </a:rPr>
                <a:t>+</a:t>
              </a:r>
              <a:r>
                <a:rPr sz="2000" spc="-40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2000" spc="-5" dirty="0">
                  <a:solidFill>
                    <a:srgbClr val="FFFFFF"/>
                  </a:solidFill>
                  <a:latin typeface="Calibri"/>
                  <a:cs typeface="Calibri"/>
                </a:rPr>
                <a:t>ebx;</a:t>
              </a:r>
              <a:endParaRPr sz="2000" dirty="0">
                <a:latin typeface="Calibri"/>
                <a:cs typeface="Calibri"/>
              </a:endParaRPr>
            </a:p>
            <a:p>
              <a:pPr marL="424180" indent="-412115">
                <a:lnSpc>
                  <a:spcPts val="2865"/>
                </a:lnSpc>
                <a:buClr>
                  <a:srgbClr val="FFFFFF"/>
                </a:buClr>
                <a:buChar char="•"/>
                <a:tabLst>
                  <a:tab pos="424815" algn="l"/>
                </a:tabLst>
              </a:pPr>
              <a:r>
                <a:rPr sz="2400" spc="-5" dirty="0">
                  <a:solidFill>
                    <a:srgbClr val="F79546"/>
                  </a:solidFill>
                  <a:latin typeface="Courier New"/>
                  <a:cs typeface="Courier New"/>
                </a:rPr>
                <a:t>inc</a:t>
              </a:r>
              <a:r>
                <a:rPr sz="2400" spc="-20" dirty="0">
                  <a:solidFill>
                    <a:srgbClr val="F79546"/>
                  </a:solidFill>
                  <a:latin typeface="Courier New"/>
                  <a:cs typeface="Courier New"/>
                </a:rPr>
                <a:t> </a:t>
              </a:r>
              <a:r>
                <a:rPr sz="2400" spc="-5" dirty="0">
                  <a:solidFill>
                    <a:srgbClr val="8063A1"/>
                  </a:solidFill>
                  <a:latin typeface="Courier New"/>
                  <a:cs typeface="Courier New"/>
                </a:rPr>
                <a:t>edx</a:t>
              </a:r>
              <a:endParaRPr sz="2400" dirty="0">
                <a:latin typeface="Courier New"/>
                <a:cs typeface="Courier New"/>
              </a:endParaRPr>
            </a:p>
            <a:p>
              <a:pPr marL="881380" lvl="1" indent="-356235">
                <a:lnSpc>
                  <a:spcPts val="2385"/>
                </a:lnSpc>
                <a:buChar char="•"/>
                <a:tabLst>
                  <a:tab pos="880744" algn="l"/>
                  <a:tab pos="882015" algn="l"/>
                </a:tabLst>
              </a:pPr>
              <a:r>
                <a:rPr sz="2000" spc="-5" dirty="0">
                  <a:solidFill>
                    <a:srgbClr val="FFFFFF"/>
                  </a:solidFill>
                  <a:latin typeface="Calibri"/>
                  <a:cs typeface="Calibri"/>
                </a:rPr>
                <a:t>edx++;</a:t>
              </a:r>
              <a:endParaRPr sz="2000" dirty="0">
                <a:latin typeface="Calibri"/>
                <a:cs typeface="Calibri"/>
              </a:endParaRPr>
            </a:p>
            <a:p>
              <a:pPr marL="424180" indent="-412115">
                <a:lnSpc>
                  <a:spcPts val="2865"/>
                </a:lnSpc>
                <a:buClr>
                  <a:srgbClr val="FFFFFF"/>
                </a:buClr>
                <a:buChar char="•"/>
                <a:tabLst>
                  <a:tab pos="424815" algn="l"/>
                </a:tabLst>
              </a:pPr>
              <a:r>
                <a:rPr sz="2400" spc="-5" dirty="0">
                  <a:solidFill>
                    <a:srgbClr val="F79546"/>
                  </a:solidFill>
                  <a:latin typeface="Courier New"/>
                  <a:cs typeface="Courier New"/>
                </a:rPr>
                <a:t>dec</a:t>
              </a:r>
              <a:r>
                <a:rPr sz="2400" spc="-20" dirty="0">
                  <a:solidFill>
                    <a:srgbClr val="F79546"/>
                  </a:solidFill>
                  <a:latin typeface="Courier New"/>
                  <a:cs typeface="Courier New"/>
                </a:rPr>
                <a:t> </a:t>
              </a:r>
              <a:r>
                <a:rPr sz="2400" spc="-5" dirty="0">
                  <a:solidFill>
                    <a:srgbClr val="8063A1"/>
                  </a:solidFill>
                  <a:latin typeface="Courier New"/>
                  <a:cs typeface="Courier New"/>
                </a:rPr>
                <a:t>ebx</a:t>
              </a:r>
              <a:endParaRPr sz="2400" dirty="0">
                <a:latin typeface="Courier New"/>
                <a:cs typeface="Courier New"/>
              </a:endParaRPr>
            </a:p>
            <a:p>
              <a:pPr marL="881380" lvl="1" indent="-356235">
                <a:lnSpc>
                  <a:spcPts val="2385"/>
                </a:lnSpc>
                <a:buChar char="•"/>
                <a:tabLst>
                  <a:tab pos="880744" algn="l"/>
                  <a:tab pos="882015" algn="l"/>
                </a:tabLst>
              </a:pPr>
              <a:r>
                <a:rPr sz="2000" spc="-5" dirty="0">
                  <a:solidFill>
                    <a:srgbClr val="FFFFFF"/>
                  </a:solidFill>
                  <a:latin typeface="Calibri"/>
                  <a:cs typeface="Calibri"/>
                </a:rPr>
                <a:t>ebx--;</a:t>
              </a:r>
              <a:endParaRPr sz="2000" dirty="0">
                <a:latin typeface="Calibri"/>
                <a:cs typeface="Calibri"/>
              </a:endParaRPr>
            </a:p>
            <a:p>
              <a:pPr marL="424180" indent="-381635">
                <a:lnSpc>
                  <a:spcPts val="2865"/>
                </a:lnSpc>
                <a:buClr>
                  <a:srgbClr val="FFFFFF"/>
                </a:buClr>
                <a:buFont typeface="Calibri"/>
                <a:buChar char="•"/>
                <a:tabLst>
                  <a:tab pos="423545" algn="l"/>
                  <a:tab pos="424815" algn="l"/>
                </a:tabLst>
              </a:pPr>
              <a:r>
                <a:rPr sz="2400" spc="-5" dirty="0">
                  <a:solidFill>
                    <a:srgbClr val="F79546"/>
                  </a:solidFill>
                  <a:latin typeface="Courier New"/>
                  <a:cs typeface="Courier New"/>
                </a:rPr>
                <a:t>xor </a:t>
              </a:r>
              <a:r>
                <a:rPr sz="2400" spc="-5" dirty="0">
                  <a:solidFill>
                    <a:srgbClr val="8063A1"/>
                  </a:solidFill>
                  <a:latin typeface="Courier New"/>
                  <a:cs typeface="Courier New"/>
                </a:rPr>
                <a:t>eax</a:t>
              </a:r>
              <a:r>
                <a:rPr sz="2400" spc="-5" dirty="0">
                  <a:solidFill>
                    <a:srgbClr val="BEBEBE"/>
                  </a:solidFill>
                  <a:latin typeface="Courier New"/>
                  <a:cs typeface="Courier New"/>
                </a:rPr>
                <a:t>,</a:t>
              </a:r>
              <a:r>
                <a:rPr sz="2400" spc="-50" dirty="0">
                  <a:solidFill>
                    <a:srgbClr val="BEBEBE"/>
                  </a:solidFill>
                  <a:latin typeface="Courier New"/>
                  <a:cs typeface="Courier New"/>
                </a:rPr>
                <a:t> </a:t>
              </a:r>
              <a:r>
                <a:rPr sz="2400" spc="-5" dirty="0">
                  <a:solidFill>
                    <a:srgbClr val="8063A1"/>
                  </a:solidFill>
                  <a:latin typeface="Courier New"/>
                  <a:cs typeface="Courier New"/>
                </a:rPr>
                <a:t>eax</a:t>
              </a:r>
              <a:endParaRPr sz="2400" dirty="0">
                <a:latin typeface="Courier New"/>
                <a:cs typeface="Courier New"/>
              </a:endParaRPr>
            </a:p>
            <a:p>
              <a:pPr marL="881380" lvl="1" indent="-356235">
                <a:lnSpc>
                  <a:spcPts val="2385"/>
                </a:lnSpc>
                <a:buChar char="•"/>
                <a:tabLst>
                  <a:tab pos="880744" algn="l"/>
                  <a:tab pos="882015" algn="l"/>
                </a:tabLst>
              </a:pPr>
              <a:r>
                <a:rPr sz="2000" spc="-5" dirty="0">
                  <a:solidFill>
                    <a:srgbClr val="FFFFFF"/>
                  </a:solidFill>
                  <a:latin typeface="Calibri"/>
                  <a:cs typeface="Calibri"/>
                </a:rPr>
                <a:t>eax </a:t>
              </a:r>
              <a:r>
                <a:rPr sz="2000" dirty="0">
                  <a:solidFill>
                    <a:srgbClr val="FFFFFF"/>
                  </a:solidFill>
                  <a:latin typeface="Calibri"/>
                  <a:cs typeface="Calibri"/>
                </a:rPr>
                <a:t>= </a:t>
              </a:r>
              <a:r>
                <a:rPr sz="2000" spc="-5" dirty="0">
                  <a:solidFill>
                    <a:srgbClr val="FFFFFF"/>
                  </a:solidFill>
                  <a:latin typeface="Calibri"/>
                  <a:cs typeface="Calibri"/>
                </a:rPr>
                <a:t>eax </a:t>
              </a:r>
              <a:r>
                <a:rPr sz="2000" dirty="0">
                  <a:solidFill>
                    <a:srgbClr val="FFFFFF"/>
                  </a:solidFill>
                  <a:latin typeface="Calibri"/>
                  <a:cs typeface="Calibri"/>
                </a:rPr>
                <a:t>^</a:t>
              </a:r>
              <a:r>
                <a:rPr sz="2000" spc="-40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2000" spc="-5" dirty="0">
                  <a:solidFill>
                    <a:srgbClr val="FFFFFF"/>
                  </a:solidFill>
                  <a:latin typeface="Calibri"/>
                  <a:cs typeface="Calibri"/>
                </a:rPr>
                <a:t>eax;</a:t>
              </a:r>
              <a:endParaRPr sz="2000" dirty="0">
                <a:latin typeface="Calibri"/>
                <a:cs typeface="Calibri"/>
              </a:endParaRPr>
            </a:p>
            <a:p>
              <a:pPr marL="424180" indent="-412115">
                <a:lnSpc>
                  <a:spcPts val="2865"/>
                </a:lnSpc>
                <a:buClr>
                  <a:srgbClr val="FFFFFF"/>
                </a:buClr>
                <a:buChar char="•"/>
                <a:tabLst>
                  <a:tab pos="424815" algn="l"/>
                </a:tabLst>
              </a:pPr>
              <a:r>
                <a:rPr sz="2400" spc="-5" dirty="0">
                  <a:solidFill>
                    <a:srgbClr val="F79546"/>
                  </a:solidFill>
                  <a:latin typeface="Courier New"/>
                  <a:cs typeface="Courier New"/>
                </a:rPr>
                <a:t>or </a:t>
              </a:r>
              <a:r>
                <a:rPr sz="2400" spc="-5" dirty="0">
                  <a:solidFill>
                    <a:srgbClr val="8063A1"/>
                  </a:solidFill>
                  <a:latin typeface="Courier New"/>
                  <a:cs typeface="Courier New"/>
                </a:rPr>
                <a:t>edx</a:t>
              </a:r>
              <a:r>
                <a:rPr sz="2400" spc="-5" dirty="0">
                  <a:solidFill>
                    <a:srgbClr val="BEBEBE"/>
                  </a:solidFill>
                  <a:latin typeface="Courier New"/>
                  <a:cs typeface="Courier New"/>
                </a:rPr>
                <a:t>,</a:t>
              </a:r>
              <a:r>
                <a:rPr sz="2400" spc="-95" dirty="0">
                  <a:solidFill>
                    <a:srgbClr val="BEBEBE"/>
                  </a:solidFill>
                  <a:latin typeface="Courier New"/>
                  <a:cs typeface="Courier New"/>
                </a:rPr>
                <a:t> </a:t>
              </a:r>
              <a:r>
                <a:rPr sz="2400" spc="-5" dirty="0">
                  <a:solidFill>
                    <a:srgbClr val="4F81BC"/>
                  </a:solidFill>
                  <a:latin typeface="Courier New"/>
                  <a:cs typeface="Courier New"/>
                </a:rPr>
                <a:t>0x1337</a:t>
              </a:r>
              <a:endParaRPr sz="2400" dirty="0">
                <a:latin typeface="Courier New"/>
                <a:cs typeface="Courier New"/>
              </a:endParaRPr>
            </a:p>
            <a:p>
              <a:pPr marL="881380" lvl="1" indent="-356235">
                <a:lnSpc>
                  <a:spcPts val="2395"/>
                </a:lnSpc>
                <a:buChar char="•"/>
                <a:tabLst>
                  <a:tab pos="880744" algn="l"/>
                  <a:tab pos="882015" algn="l"/>
                </a:tabLst>
              </a:pPr>
              <a:r>
                <a:rPr sz="2000" spc="-5" dirty="0">
                  <a:solidFill>
                    <a:srgbClr val="FFFFFF"/>
                  </a:solidFill>
                  <a:latin typeface="Calibri"/>
                  <a:cs typeface="Calibri"/>
                </a:rPr>
                <a:t>edx </a:t>
              </a:r>
              <a:r>
                <a:rPr sz="2000" dirty="0">
                  <a:solidFill>
                    <a:srgbClr val="FFFFFF"/>
                  </a:solidFill>
                  <a:latin typeface="Calibri"/>
                  <a:cs typeface="Calibri"/>
                </a:rPr>
                <a:t>= </a:t>
              </a:r>
              <a:r>
                <a:rPr sz="2000" spc="-5" dirty="0">
                  <a:solidFill>
                    <a:srgbClr val="FFFFFF"/>
                  </a:solidFill>
                  <a:latin typeface="Calibri"/>
                  <a:cs typeface="Calibri"/>
                </a:rPr>
                <a:t>edx </a:t>
              </a:r>
              <a:r>
                <a:rPr sz="2000" dirty="0">
                  <a:solidFill>
                    <a:srgbClr val="FFFFFF"/>
                  </a:solidFill>
                  <a:latin typeface="Calibri"/>
                  <a:cs typeface="Calibri"/>
                </a:rPr>
                <a:t>|</a:t>
              </a:r>
              <a:r>
                <a:rPr sz="2000" spc="-7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2000" spc="-5" dirty="0">
                  <a:solidFill>
                    <a:srgbClr val="FFFFFF"/>
                  </a:solidFill>
                  <a:latin typeface="Calibri"/>
                  <a:cs typeface="Calibri"/>
                </a:rPr>
                <a:t>0x1337;</a:t>
              </a:r>
              <a:endParaRPr sz="2000" dirty="0">
                <a:latin typeface="Calibri"/>
                <a:cs typeface="Calibri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3730632" y="4777736"/>
              <a:ext cx="4073525" cy="9969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5" dirty="0">
                  <a:solidFill>
                    <a:srgbClr val="9BBA58"/>
                  </a:solidFill>
                  <a:latin typeface="Calibri"/>
                  <a:cs typeface="Calibri"/>
                </a:rPr>
                <a:t>// bitwise xor eax with itself (zeros</a:t>
              </a:r>
              <a:r>
                <a:rPr sz="2000" spc="-70" dirty="0">
                  <a:solidFill>
                    <a:srgbClr val="9BBA58"/>
                  </a:solidFill>
                  <a:latin typeface="Calibri"/>
                  <a:cs typeface="Calibri"/>
                </a:rPr>
                <a:t> </a:t>
              </a:r>
              <a:r>
                <a:rPr sz="2000" spc="-5" dirty="0">
                  <a:solidFill>
                    <a:srgbClr val="9BBA58"/>
                  </a:solidFill>
                  <a:latin typeface="Calibri"/>
                  <a:cs typeface="Calibri"/>
                </a:rPr>
                <a:t>eax)</a:t>
              </a:r>
              <a:endParaRPr sz="2000">
                <a:latin typeface="Calibri"/>
                <a:cs typeface="Calibri"/>
              </a:endParaRPr>
            </a:p>
            <a:p>
              <a:pPr>
                <a:lnSpc>
                  <a:spcPct val="100000"/>
                </a:lnSpc>
                <a:spcBef>
                  <a:spcPts val="30"/>
                </a:spcBef>
              </a:pPr>
              <a:endParaRPr sz="2450">
                <a:latin typeface="Times New Roman"/>
                <a:cs typeface="Times New Roman"/>
              </a:endParaRPr>
            </a:p>
            <a:p>
              <a:pPr marL="12700">
                <a:lnSpc>
                  <a:spcPct val="100000"/>
                </a:lnSpc>
              </a:pPr>
              <a:r>
                <a:rPr sz="2000" spc="-5" dirty="0">
                  <a:solidFill>
                    <a:srgbClr val="9BBA58"/>
                  </a:solidFill>
                  <a:latin typeface="Calibri"/>
                  <a:cs typeface="Calibri"/>
                </a:rPr>
                <a:t>// bitwise or edx with</a:t>
              </a:r>
              <a:r>
                <a:rPr sz="2000" spc="-25" dirty="0">
                  <a:solidFill>
                    <a:srgbClr val="9BBA58"/>
                  </a:solidFill>
                  <a:latin typeface="Calibri"/>
                  <a:cs typeface="Calibri"/>
                </a:rPr>
                <a:t> </a:t>
              </a:r>
              <a:r>
                <a:rPr sz="2000" spc="-5" dirty="0">
                  <a:solidFill>
                    <a:srgbClr val="9BBA58"/>
                  </a:solidFill>
                  <a:latin typeface="Calibri"/>
                  <a:cs typeface="Calibri"/>
                </a:rPr>
                <a:t>0x1337</a:t>
              </a:r>
              <a:endParaRPr sz="2000">
                <a:latin typeface="Calibri"/>
                <a:cs typeface="Calibri"/>
              </a:endParaRPr>
            </a:p>
          </p:txBody>
        </p: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58F1E7-50F9-488F-B2E8-B52194B348B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>
                <a:solidFill>
                  <a:srgbClr val="00AFEF"/>
                </a:solidFill>
              </a:rPr>
              <a:t>APU - CBE : 22 February 2020</a:t>
            </a:r>
            <a:endParaRPr lang="en-GB" dirty="0">
              <a:solidFill>
                <a:srgbClr val="00AF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48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558482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bg1"/>
                </a:solidFill>
              </a:rPr>
              <a:t>Some Conditional</a:t>
            </a:r>
            <a:r>
              <a:rPr spc="-90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Jumps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5914" y="1742309"/>
            <a:ext cx="7320915" cy="2337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180" indent="-41211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79546"/>
                </a:solidFill>
                <a:latin typeface="Courier New"/>
                <a:cs typeface="Courier New"/>
              </a:rPr>
              <a:t>jz</a:t>
            </a:r>
            <a:r>
              <a:rPr sz="2400" spc="-10" dirty="0">
                <a:solidFill>
                  <a:srgbClr val="F79546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$LOC</a:t>
            </a:r>
            <a:endParaRPr sz="2400" dirty="0">
              <a:latin typeface="Courier New"/>
              <a:cs typeface="Courier New"/>
            </a:endParaRPr>
          </a:p>
          <a:p>
            <a:pPr marL="881380" lvl="1" indent="-356235">
              <a:lnSpc>
                <a:spcPts val="2390"/>
              </a:lnSpc>
              <a:spcBef>
                <a:spcPts val="20"/>
              </a:spcBef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Jump to $LOC if ZF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000" dirty="0">
              <a:latin typeface="Calibri"/>
              <a:cs typeface="Calibri"/>
            </a:endParaRPr>
          </a:p>
          <a:p>
            <a:pPr marL="424180" indent="-412115">
              <a:lnSpc>
                <a:spcPts val="2865"/>
              </a:lnSpc>
              <a:buClr>
                <a:srgbClr val="FFFFFF"/>
              </a:buClr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79546"/>
                </a:solidFill>
                <a:latin typeface="Courier New"/>
                <a:cs typeface="Courier New"/>
              </a:rPr>
              <a:t>jnz</a:t>
            </a:r>
            <a:r>
              <a:rPr sz="2400" spc="-10" dirty="0">
                <a:solidFill>
                  <a:srgbClr val="F79546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$LOC</a:t>
            </a:r>
            <a:endParaRPr sz="2400" dirty="0">
              <a:latin typeface="Courier New"/>
              <a:cs typeface="Courier New"/>
            </a:endParaRPr>
          </a:p>
          <a:p>
            <a:pPr marL="881380" lvl="1" indent="-356235">
              <a:lnSpc>
                <a:spcPts val="2385"/>
              </a:lnSpc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Jump to $LOC if ZF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000" dirty="0">
              <a:latin typeface="Calibri"/>
              <a:cs typeface="Calibri"/>
            </a:endParaRPr>
          </a:p>
          <a:p>
            <a:pPr marL="424180" indent="-412115">
              <a:lnSpc>
                <a:spcPts val="2865"/>
              </a:lnSpc>
              <a:buClr>
                <a:srgbClr val="FFFFFF"/>
              </a:buClr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79546"/>
                </a:solidFill>
                <a:latin typeface="Courier New"/>
                <a:cs typeface="Courier New"/>
              </a:rPr>
              <a:t>jg</a:t>
            </a:r>
            <a:r>
              <a:rPr sz="2400" spc="-10" dirty="0">
                <a:solidFill>
                  <a:srgbClr val="F79546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$LOC</a:t>
            </a:r>
            <a:endParaRPr sz="2400" dirty="0">
              <a:latin typeface="Courier New"/>
              <a:cs typeface="Courier New"/>
            </a:endParaRPr>
          </a:p>
          <a:p>
            <a:pPr marL="881380" marR="5080" lvl="1" indent="-355600">
              <a:lnSpc>
                <a:spcPts val="2400"/>
              </a:lnSpc>
              <a:spcBef>
                <a:spcPts val="75"/>
              </a:spcBef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Jump to $LOC if the result 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comparison is the destination is  greater than the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D354F-6AEE-4221-B171-E239121F4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094190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217" y="649792"/>
            <a:ext cx="40011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chemeClr val="bg1"/>
                </a:solidFill>
              </a:rPr>
              <a:t>Stack</a:t>
            </a:r>
            <a:r>
              <a:rPr sz="4000" spc="-90" dirty="0">
                <a:solidFill>
                  <a:schemeClr val="bg1"/>
                </a:solidFill>
              </a:rPr>
              <a:t> </a:t>
            </a:r>
            <a:r>
              <a:rPr sz="4000" spc="-5" dirty="0">
                <a:solidFill>
                  <a:schemeClr val="bg1"/>
                </a:solidFill>
              </a:rPr>
              <a:t>Manipulation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5914" y="1680587"/>
            <a:ext cx="7969884" cy="398526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24180" indent="-412115">
              <a:lnSpc>
                <a:spcPct val="100000"/>
              </a:lnSpc>
              <a:spcBef>
                <a:spcPts val="585"/>
              </a:spcBef>
              <a:buClr>
                <a:srgbClr val="FFFFFF"/>
              </a:buClr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79546"/>
                </a:solidFill>
                <a:latin typeface="Courier New"/>
                <a:cs typeface="Courier New"/>
              </a:rPr>
              <a:t>push</a:t>
            </a:r>
            <a:r>
              <a:rPr sz="2400" spc="-10" dirty="0">
                <a:solidFill>
                  <a:srgbClr val="F79546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8063A1"/>
                </a:solidFill>
                <a:latin typeface="Courier New"/>
                <a:cs typeface="Courier New"/>
              </a:rPr>
              <a:t>ebx</a:t>
            </a:r>
            <a:endParaRPr sz="2400" dirty="0">
              <a:latin typeface="Courier New"/>
              <a:cs typeface="Courier New"/>
            </a:endParaRPr>
          </a:p>
          <a:p>
            <a:pPr marL="881380" marR="86360" lvl="1" indent="-355600">
              <a:lnSpc>
                <a:spcPct val="102800"/>
              </a:lnSpc>
              <a:spcBef>
                <a:spcPts val="335"/>
              </a:spcBef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Subtract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4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from the stack pointer to move it towards lower memory  (zero,)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copy the value in EBX on top of the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stack</a:t>
            </a:r>
            <a:endParaRPr sz="2000" dirty="0">
              <a:latin typeface="Calibri"/>
              <a:cs typeface="Calibri"/>
            </a:endParaRPr>
          </a:p>
          <a:p>
            <a:pPr marL="881380">
              <a:lnSpc>
                <a:spcPct val="100000"/>
              </a:lnSpc>
            </a:pPr>
            <a:r>
              <a:rPr sz="2000" spc="-5" dirty="0">
                <a:solidFill>
                  <a:srgbClr val="F79546"/>
                </a:solidFill>
                <a:latin typeface="Courier New"/>
                <a:cs typeface="Courier New"/>
              </a:rPr>
              <a:t>sub </a:t>
            </a:r>
            <a:r>
              <a:rPr sz="2000" spc="-5" dirty="0">
                <a:solidFill>
                  <a:srgbClr val="8063A1"/>
                </a:solidFill>
                <a:latin typeface="Courier New"/>
                <a:cs typeface="Courier New"/>
              </a:rPr>
              <a:t>esp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F81BC"/>
                </a:solidFill>
                <a:latin typeface="Courier New"/>
                <a:cs typeface="Courier New"/>
              </a:rPr>
              <a:t>4</a:t>
            </a:r>
            <a:endParaRPr sz="2000" dirty="0">
              <a:latin typeface="Courier New"/>
              <a:cs typeface="Courier New"/>
            </a:endParaRPr>
          </a:p>
          <a:p>
            <a:pPr marL="881380">
              <a:lnSpc>
                <a:spcPct val="100000"/>
              </a:lnSpc>
            </a:pPr>
            <a:r>
              <a:rPr sz="2000" spc="-5" dirty="0">
                <a:solidFill>
                  <a:srgbClr val="F79546"/>
                </a:solidFill>
                <a:latin typeface="Courier New"/>
                <a:cs typeface="Courier New"/>
              </a:rPr>
              <a:t>mov </a:t>
            </a:r>
            <a:r>
              <a:rPr sz="2000" spc="-5" dirty="0">
                <a:solidFill>
                  <a:srgbClr val="9BBA58"/>
                </a:solidFill>
                <a:latin typeface="Courier New"/>
                <a:cs typeface="Courier New"/>
              </a:rPr>
              <a:t>DWORD PTR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[</a:t>
            </a:r>
            <a:r>
              <a:rPr sz="2000" spc="-5" dirty="0">
                <a:solidFill>
                  <a:srgbClr val="8063A1"/>
                </a:solidFill>
                <a:latin typeface="Courier New"/>
                <a:cs typeface="Courier New"/>
              </a:rPr>
              <a:t>esp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],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8063A1"/>
                </a:solidFill>
                <a:latin typeface="Courier New"/>
                <a:cs typeface="Courier New"/>
              </a:rPr>
              <a:t>ebx</a:t>
            </a:r>
            <a:endParaRPr sz="2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424180" indent="-412115">
              <a:lnSpc>
                <a:spcPct val="100000"/>
              </a:lnSpc>
              <a:buClr>
                <a:srgbClr val="FFFFFF"/>
              </a:buClr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79546"/>
                </a:solidFill>
                <a:latin typeface="Courier New"/>
                <a:cs typeface="Courier New"/>
              </a:rPr>
              <a:t>pop</a:t>
            </a:r>
            <a:r>
              <a:rPr sz="2400" spc="-10" dirty="0">
                <a:solidFill>
                  <a:srgbClr val="F79546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8063A1"/>
                </a:solidFill>
                <a:latin typeface="Courier New"/>
                <a:cs typeface="Courier New"/>
              </a:rPr>
              <a:t>ebx</a:t>
            </a:r>
            <a:endParaRPr sz="2400" dirty="0">
              <a:latin typeface="Courier New"/>
              <a:cs typeface="Courier New"/>
            </a:endParaRPr>
          </a:p>
          <a:p>
            <a:pPr marL="881380" marR="5080" indent="-381000">
              <a:lnSpc>
                <a:spcPct val="102800"/>
              </a:lnSpc>
              <a:spcBef>
                <a:spcPts val="340"/>
              </a:spcBef>
              <a:buFont typeface="Courier New"/>
              <a:buChar char="•"/>
              <a:tabLst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Copy the value off the top of the stack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into EBX, the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add 4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to the  stack pointer to move it towards higher memory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(0xFFFFFFFF)</a:t>
            </a:r>
            <a:endParaRPr sz="2000" dirty="0">
              <a:latin typeface="Calibri"/>
              <a:cs typeface="Calibri"/>
            </a:endParaRPr>
          </a:p>
          <a:p>
            <a:pPr marL="881380" marR="3423285">
              <a:lnSpc>
                <a:spcPts val="3080"/>
              </a:lnSpc>
              <a:spcBef>
                <a:spcPts val="175"/>
              </a:spcBef>
            </a:pPr>
            <a:r>
              <a:rPr sz="2000" spc="-5" dirty="0">
                <a:solidFill>
                  <a:srgbClr val="F79546"/>
                </a:solidFill>
                <a:latin typeface="Courier New"/>
                <a:cs typeface="Courier New"/>
              </a:rPr>
              <a:t>mov </a:t>
            </a:r>
            <a:r>
              <a:rPr sz="2000" spc="-5" dirty="0">
                <a:solidFill>
                  <a:srgbClr val="8063A1"/>
                </a:solidFill>
                <a:latin typeface="Courier New"/>
                <a:cs typeface="Courier New"/>
              </a:rPr>
              <a:t>ebx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2000" spc="-5" dirty="0">
                <a:solidFill>
                  <a:srgbClr val="9BBA58"/>
                </a:solidFill>
                <a:latin typeface="Courier New"/>
                <a:cs typeface="Courier New"/>
              </a:rPr>
              <a:t>DWORD PTR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[</a:t>
            </a:r>
            <a:r>
              <a:rPr sz="2000" spc="-5" dirty="0">
                <a:solidFill>
                  <a:srgbClr val="8063A1"/>
                </a:solidFill>
                <a:latin typeface="Courier New"/>
                <a:cs typeface="Courier New"/>
              </a:rPr>
              <a:t>esp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]  </a:t>
            </a:r>
            <a:r>
              <a:rPr sz="2000" spc="-5" dirty="0">
                <a:solidFill>
                  <a:srgbClr val="F79546"/>
                </a:solidFill>
                <a:latin typeface="Courier New"/>
                <a:cs typeface="Courier New"/>
              </a:rPr>
              <a:t>add </a:t>
            </a:r>
            <a:r>
              <a:rPr sz="2000" spc="-5" dirty="0">
                <a:solidFill>
                  <a:srgbClr val="8063A1"/>
                </a:solidFill>
                <a:latin typeface="Courier New"/>
                <a:cs typeface="Courier New"/>
              </a:rPr>
              <a:t>esp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F81BC"/>
                </a:solidFill>
                <a:latin typeface="Courier New"/>
                <a:cs typeface="Courier New"/>
              </a:rPr>
              <a:t>4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F3B41-AB08-4AE6-A55D-E084E264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87637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422973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bg1"/>
                </a:solidFill>
              </a:rPr>
              <a:t>Calling </a:t>
            </a:r>
            <a:r>
              <a:rPr dirty="0">
                <a:solidFill>
                  <a:schemeClr val="bg1"/>
                </a:solidFill>
              </a:rPr>
              <a:t>/</a:t>
            </a:r>
            <a:r>
              <a:rPr spc="-95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Returning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5914" y="1680587"/>
            <a:ext cx="7794625" cy="426593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24180" indent="-412115">
              <a:lnSpc>
                <a:spcPct val="100000"/>
              </a:lnSpc>
              <a:spcBef>
                <a:spcPts val="585"/>
              </a:spcBef>
              <a:buClr>
                <a:srgbClr val="FFFFFF"/>
              </a:buClr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79546"/>
                </a:solidFill>
                <a:latin typeface="Courier New"/>
                <a:cs typeface="Courier New"/>
              </a:rPr>
              <a:t>call</a:t>
            </a:r>
            <a:r>
              <a:rPr sz="2400" spc="-10" dirty="0">
                <a:solidFill>
                  <a:srgbClr val="F79546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some_function</a:t>
            </a:r>
            <a:endParaRPr sz="2400" dirty="0">
              <a:latin typeface="Courier New"/>
              <a:cs typeface="Courier New"/>
            </a:endParaRPr>
          </a:p>
          <a:p>
            <a:pPr marL="881380" marR="608965" lvl="1" indent="-355600">
              <a:lnSpc>
                <a:spcPct val="102800"/>
              </a:lnSpc>
              <a:spcBef>
                <a:spcPts val="335"/>
              </a:spcBef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Calls the code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some_function. We need to push the return 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address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onto the stack, then branch to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some_function</a:t>
            </a:r>
            <a:endParaRPr sz="2000" dirty="0">
              <a:latin typeface="Calibri"/>
              <a:cs typeface="Calibri"/>
            </a:endParaRPr>
          </a:p>
          <a:p>
            <a:pPr marL="881380">
              <a:lnSpc>
                <a:spcPct val="100000"/>
              </a:lnSpc>
            </a:pPr>
            <a:r>
              <a:rPr sz="2000" spc="-5" dirty="0">
                <a:solidFill>
                  <a:srgbClr val="F79546"/>
                </a:solidFill>
                <a:latin typeface="Courier New"/>
                <a:cs typeface="Courier New"/>
              </a:rPr>
              <a:t>push</a:t>
            </a:r>
            <a:r>
              <a:rPr sz="2000" spc="-10" dirty="0">
                <a:solidFill>
                  <a:srgbClr val="F79546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8063A1"/>
                </a:solidFill>
                <a:latin typeface="Courier New"/>
                <a:cs typeface="Courier New"/>
              </a:rPr>
              <a:t>eip</a:t>
            </a:r>
            <a:endParaRPr sz="2000" dirty="0">
              <a:latin typeface="Courier New"/>
              <a:cs typeface="Courier New"/>
            </a:endParaRPr>
          </a:p>
          <a:p>
            <a:pPr marL="881380">
              <a:lnSpc>
                <a:spcPct val="100000"/>
              </a:lnSpc>
              <a:tabLst>
                <a:tab pos="1642745" algn="l"/>
                <a:tab pos="4690745" algn="l"/>
              </a:tabLst>
            </a:pPr>
            <a:r>
              <a:rPr sz="2000" spc="-5" dirty="0">
                <a:solidFill>
                  <a:srgbClr val="F79546"/>
                </a:solidFill>
                <a:latin typeface="Courier New"/>
                <a:cs typeface="Courier New"/>
              </a:rPr>
              <a:t>mov	</a:t>
            </a:r>
            <a:r>
              <a:rPr sz="2000" spc="-5" dirty="0">
                <a:solidFill>
                  <a:srgbClr val="8063A1"/>
                </a:solidFill>
                <a:latin typeface="Courier New"/>
                <a:cs typeface="Courier New"/>
              </a:rPr>
              <a:t>eip</a:t>
            </a:r>
            <a:r>
              <a:rPr sz="2000" spc="-5" dirty="0">
                <a:solidFill>
                  <a:srgbClr val="BEBEBE"/>
                </a:solidFill>
                <a:latin typeface="Courier New"/>
                <a:cs typeface="Courier New"/>
              </a:rPr>
              <a:t>,</a:t>
            </a:r>
            <a:r>
              <a:rPr sz="2000" dirty="0">
                <a:solidFill>
                  <a:srgbClr val="BEBEBE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some_function	</a:t>
            </a:r>
            <a:r>
              <a:rPr sz="2000" dirty="0">
                <a:solidFill>
                  <a:srgbClr val="9BBA58"/>
                </a:solidFill>
                <a:latin typeface="Courier New"/>
                <a:cs typeface="Courier New"/>
              </a:rPr>
              <a:t>; </a:t>
            </a:r>
            <a:r>
              <a:rPr sz="2000" spc="-5" dirty="0">
                <a:solidFill>
                  <a:srgbClr val="9BBA58"/>
                </a:solidFill>
                <a:latin typeface="Courier New"/>
                <a:cs typeface="Courier New"/>
              </a:rPr>
              <a:t>not actually</a:t>
            </a:r>
            <a:r>
              <a:rPr sz="2000" spc="-90" dirty="0">
                <a:solidFill>
                  <a:srgbClr val="9BBA58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9BBA58"/>
                </a:solidFill>
                <a:latin typeface="Courier New"/>
                <a:cs typeface="Courier New"/>
              </a:rPr>
              <a:t>valid</a:t>
            </a:r>
            <a:endParaRPr sz="2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424180" indent="-412115">
              <a:lnSpc>
                <a:spcPct val="100000"/>
              </a:lnSpc>
              <a:buClr>
                <a:srgbClr val="FFFFFF"/>
              </a:buClr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79546"/>
                </a:solidFill>
                <a:latin typeface="Courier New"/>
                <a:cs typeface="Courier New"/>
              </a:rPr>
              <a:t>ret</a:t>
            </a:r>
            <a:endParaRPr sz="2400" dirty="0">
              <a:latin typeface="Courier New"/>
              <a:cs typeface="Courier New"/>
            </a:endParaRPr>
          </a:p>
          <a:p>
            <a:pPr marL="881380" lvl="1" indent="-356235">
              <a:lnSpc>
                <a:spcPct val="100000"/>
              </a:lnSpc>
              <a:spcBef>
                <a:spcPts val="25"/>
              </a:spcBef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Used to return from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function call. Pops the top of the stack to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eip</a:t>
            </a:r>
            <a:endParaRPr sz="2000" dirty="0">
              <a:latin typeface="Calibri"/>
              <a:cs typeface="Calibri"/>
            </a:endParaRPr>
          </a:p>
          <a:p>
            <a:pPr marL="881380">
              <a:lnSpc>
                <a:spcPct val="100000"/>
              </a:lnSpc>
              <a:tabLst>
                <a:tab pos="2709545" algn="l"/>
              </a:tabLst>
            </a:pPr>
            <a:r>
              <a:rPr sz="2000" spc="-5" dirty="0">
                <a:solidFill>
                  <a:srgbClr val="F79546"/>
                </a:solidFill>
                <a:latin typeface="Courier New"/>
                <a:cs typeface="Courier New"/>
              </a:rPr>
              <a:t>pop</a:t>
            </a:r>
            <a:r>
              <a:rPr sz="2000" dirty="0">
                <a:solidFill>
                  <a:srgbClr val="F79546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8063A1"/>
                </a:solidFill>
                <a:latin typeface="Courier New"/>
                <a:cs typeface="Courier New"/>
              </a:rPr>
              <a:t>eip	</a:t>
            </a:r>
            <a:r>
              <a:rPr sz="2000" dirty="0">
                <a:solidFill>
                  <a:srgbClr val="9BBA58"/>
                </a:solidFill>
                <a:latin typeface="Courier New"/>
                <a:cs typeface="Courier New"/>
              </a:rPr>
              <a:t>; </a:t>
            </a:r>
            <a:r>
              <a:rPr sz="2000" spc="-5" dirty="0">
                <a:solidFill>
                  <a:srgbClr val="9BBA58"/>
                </a:solidFill>
                <a:latin typeface="Courier New"/>
                <a:cs typeface="Courier New"/>
              </a:rPr>
              <a:t>not actually</a:t>
            </a:r>
            <a:r>
              <a:rPr sz="2000" spc="-30" dirty="0">
                <a:solidFill>
                  <a:srgbClr val="9BBA58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9BBA58"/>
                </a:solidFill>
                <a:latin typeface="Courier New"/>
                <a:cs typeface="Courier New"/>
              </a:rPr>
              <a:t>valid</a:t>
            </a:r>
            <a:endParaRPr sz="2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424180" indent="-412115">
              <a:lnSpc>
                <a:spcPct val="100000"/>
              </a:lnSpc>
              <a:buClr>
                <a:srgbClr val="FFFFFF"/>
              </a:buClr>
              <a:buChar char="•"/>
              <a:tabLst>
                <a:tab pos="424815" algn="l"/>
              </a:tabLst>
            </a:pPr>
            <a:r>
              <a:rPr sz="2400" spc="-5" dirty="0">
                <a:solidFill>
                  <a:srgbClr val="F79546"/>
                </a:solidFill>
                <a:latin typeface="Courier New"/>
                <a:cs typeface="Courier New"/>
              </a:rPr>
              <a:t>nop</a:t>
            </a:r>
            <a:endParaRPr sz="2400" dirty="0">
              <a:latin typeface="Courier New"/>
              <a:cs typeface="Courier New"/>
            </a:endParaRPr>
          </a:p>
          <a:p>
            <a:pPr marL="881380" lvl="1" indent="-356235">
              <a:lnSpc>
                <a:spcPct val="100000"/>
              </a:lnSpc>
              <a:spcBef>
                <a:spcPts val="25"/>
              </a:spcBef>
              <a:buChar char="•"/>
              <a:tabLst>
                <a:tab pos="880744" algn="l"/>
                <a:tab pos="88201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‘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000" spc="-5" dirty="0">
                <a:solidFill>
                  <a:srgbClr val="F79546"/>
                </a:solidFill>
                <a:latin typeface="Calibri"/>
                <a:cs typeface="Calibri"/>
              </a:rPr>
              <a:t>op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eration’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nothing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23262-A989-435D-B4F9-6B2F46B0E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45507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210947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bg1"/>
                </a:solidFill>
              </a:rPr>
              <a:t>Basic</a:t>
            </a:r>
            <a:r>
              <a:rPr spc="-95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x86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3423" y="1667252"/>
            <a:ext cx="3500754" cy="425450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0x08048624:</a:t>
            </a:r>
            <a:r>
              <a:rPr sz="18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4F81BC"/>
                </a:solidFill>
                <a:latin typeface="Courier New"/>
                <a:cs typeface="Courier New"/>
              </a:rPr>
              <a:t>“YOLOSWAG\0”</a:t>
            </a:r>
            <a:endParaRPr sz="1800" dirty="0">
              <a:latin typeface="Courier New"/>
              <a:cs typeface="Courier New"/>
            </a:endParaRPr>
          </a:p>
          <a:p>
            <a:pPr marL="469265" marR="416559">
              <a:lnSpc>
                <a:spcPct val="128499"/>
              </a:lnSpc>
            </a:pPr>
            <a:r>
              <a:rPr sz="1800" spc="-5" dirty="0">
                <a:solidFill>
                  <a:srgbClr val="F79546"/>
                </a:solidFill>
                <a:latin typeface="Courier New"/>
                <a:cs typeface="Courier New"/>
              </a:rPr>
              <a:t>mov </a:t>
            </a:r>
            <a:r>
              <a:rPr sz="1800" spc="-5" dirty="0">
                <a:solidFill>
                  <a:srgbClr val="8063A1"/>
                </a:solidFill>
                <a:latin typeface="Courier New"/>
                <a:cs typeface="Courier New"/>
              </a:rPr>
              <a:t>ebx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1800" spc="-5" dirty="0">
                <a:solidFill>
                  <a:srgbClr val="4F81BC"/>
                </a:solidFill>
                <a:latin typeface="Courier New"/>
                <a:cs typeface="Courier New"/>
              </a:rPr>
              <a:t>0x08048624  </a:t>
            </a:r>
            <a:r>
              <a:rPr sz="1800" spc="-5" dirty="0">
                <a:solidFill>
                  <a:srgbClr val="F79546"/>
                </a:solidFill>
                <a:latin typeface="Courier New"/>
                <a:cs typeface="Courier New"/>
              </a:rPr>
              <a:t>mov </a:t>
            </a:r>
            <a:r>
              <a:rPr sz="1800" spc="-5" dirty="0">
                <a:solidFill>
                  <a:srgbClr val="8063A1"/>
                </a:solidFill>
                <a:latin typeface="Courier New"/>
                <a:cs typeface="Courier New"/>
              </a:rPr>
              <a:t>eax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8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4F81BC"/>
                </a:solidFill>
                <a:latin typeface="Courier New"/>
                <a:cs typeface="Courier New"/>
              </a:rPr>
              <a:t>0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LOOPY:</a:t>
            </a:r>
            <a:endParaRPr sz="1800" dirty="0">
              <a:latin typeface="Courier New"/>
              <a:cs typeface="Courier New"/>
            </a:endParaRPr>
          </a:p>
          <a:p>
            <a:pPr marL="469265" marR="5080">
              <a:lnSpc>
                <a:spcPct val="128499"/>
              </a:lnSpc>
            </a:pPr>
            <a:r>
              <a:rPr sz="1800" spc="-5" dirty="0">
                <a:solidFill>
                  <a:srgbClr val="F79546"/>
                </a:solidFill>
                <a:latin typeface="Courier New"/>
                <a:cs typeface="Courier New"/>
              </a:rPr>
              <a:t>mov </a:t>
            </a:r>
            <a:r>
              <a:rPr sz="1800" spc="-5" dirty="0">
                <a:solidFill>
                  <a:srgbClr val="8063A1"/>
                </a:solidFill>
                <a:latin typeface="Courier New"/>
                <a:cs typeface="Courier New"/>
              </a:rPr>
              <a:t>cl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BYTE PTR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[</a:t>
            </a:r>
            <a:r>
              <a:rPr sz="1800" spc="-5" dirty="0">
                <a:solidFill>
                  <a:srgbClr val="8063A1"/>
                </a:solidFill>
                <a:latin typeface="Courier New"/>
                <a:cs typeface="Courier New"/>
              </a:rPr>
              <a:t>ebx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]  </a:t>
            </a:r>
            <a:r>
              <a:rPr sz="1800" spc="-5" dirty="0">
                <a:solidFill>
                  <a:srgbClr val="F79546"/>
                </a:solidFill>
                <a:latin typeface="Courier New"/>
                <a:cs typeface="Courier New"/>
              </a:rPr>
              <a:t>cmp </a:t>
            </a:r>
            <a:r>
              <a:rPr sz="1800" spc="-5" dirty="0">
                <a:solidFill>
                  <a:srgbClr val="8063A1"/>
                </a:solidFill>
                <a:latin typeface="Courier New"/>
                <a:cs typeface="Courier New"/>
              </a:rPr>
              <a:t>cl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8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4F81BC"/>
                </a:solidFill>
                <a:latin typeface="Courier New"/>
                <a:cs typeface="Courier New"/>
              </a:rPr>
              <a:t>0</a:t>
            </a:r>
            <a:endParaRPr sz="1800" dirty="0">
              <a:latin typeface="Courier New"/>
              <a:cs typeface="Courier New"/>
            </a:endParaRPr>
          </a:p>
          <a:p>
            <a:pPr marL="469265" marR="1788160">
              <a:lnSpc>
                <a:spcPct val="128499"/>
              </a:lnSpc>
              <a:tabLst>
                <a:tab pos="1017905" algn="l"/>
              </a:tabLst>
            </a:pPr>
            <a:r>
              <a:rPr sz="1800" spc="-5" dirty="0">
                <a:solidFill>
                  <a:srgbClr val="F79546"/>
                </a:solidFill>
                <a:latin typeface="Courier New"/>
                <a:cs typeface="Courier New"/>
              </a:rPr>
              <a:t>jz	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end  </a:t>
            </a:r>
            <a:r>
              <a:rPr sz="1800" spc="-5" dirty="0">
                <a:solidFill>
                  <a:srgbClr val="F79546"/>
                </a:solidFill>
                <a:latin typeface="Courier New"/>
                <a:cs typeface="Courier New"/>
              </a:rPr>
              <a:t>inc </a:t>
            </a:r>
            <a:r>
              <a:rPr sz="1800" spc="-5" dirty="0">
                <a:solidFill>
                  <a:srgbClr val="8063A1"/>
                </a:solidFill>
                <a:latin typeface="Courier New"/>
                <a:cs typeface="Courier New"/>
              </a:rPr>
              <a:t>eax  </a:t>
            </a:r>
            <a:r>
              <a:rPr sz="1800" spc="-5" dirty="0">
                <a:solidFill>
                  <a:srgbClr val="F79546"/>
                </a:solidFill>
                <a:latin typeface="Courier New"/>
                <a:cs typeface="Courier New"/>
              </a:rPr>
              <a:t>inc </a:t>
            </a:r>
            <a:r>
              <a:rPr sz="1800" spc="-5" dirty="0">
                <a:solidFill>
                  <a:srgbClr val="8063A1"/>
                </a:solidFill>
                <a:latin typeface="Courier New"/>
                <a:cs typeface="Courier New"/>
              </a:rPr>
              <a:t>ebx  </a:t>
            </a:r>
            <a:r>
              <a:rPr sz="1800" spc="-5" dirty="0">
                <a:solidFill>
                  <a:srgbClr val="F79546"/>
                </a:solidFill>
                <a:latin typeface="Courier New"/>
                <a:cs typeface="Courier New"/>
              </a:rPr>
              <a:t>jmp</a:t>
            </a:r>
            <a:r>
              <a:rPr sz="1800" spc="-100" dirty="0">
                <a:solidFill>
                  <a:srgbClr val="F79546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LOOPY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end:</a:t>
            </a:r>
            <a:endParaRPr sz="1800" dirty="0">
              <a:latin typeface="Courier New"/>
              <a:cs typeface="Courier New"/>
            </a:endParaRPr>
          </a:p>
          <a:p>
            <a:pPr marL="469265">
              <a:lnSpc>
                <a:spcPct val="100000"/>
              </a:lnSpc>
              <a:spcBef>
                <a:spcPts val="615"/>
              </a:spcBef>
            </a:pPr>
            <a:r>
              <a:rPr sz="1800" spc="-5" dirty="0">
                <a:solidFill>
                  <a:srgbClr val="F79546"/>
                </a:solidFill>
                <a:latin typeface="Courier New"/>
                <a:cs typeface="Courier New"/>
              </a:rPr>
              <a:t>ret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545F3-9677-4D25-9BB6-7943865D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0887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210947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bg1"/>
                </a:solidFill>
              </a:rPr>
              <a:t>Basic</a:t>
            </a:r>
            <a:r>
              <a:rPr spc="-95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x86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3423" y="1667252"/>
            <a:ext cx="3317875" cy="143510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0x08048624:</a:t>
            </a:r>
            <a:r>
              <a:rPr sz="1800" spc="-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4F81BC"/>
                </a:solidFill>
                <a:latin typeface="Courier New"/>
                <a:cs typeface="Courier New"/>
              </a:rPr>
              <a:t>“YOLOSWAG\0”</a:t>
            </a:r>
            <a:endParaRPr sz="1800" dirty="0">
              <a:latin typeface="Courier New"/>
              <a:cs typeface="Courier New"/>
            </a:endParaRPr>
          </a:p>
          <a:p>
            <a:pPr marL="469265" marR="233679">
              <a:lnSpc>
                <a:spcPct val="128499"/>
              </a:lnSpc>
            </a:pPr>
            <a:r>
              <a:rPr sz="1800" spc="-5" dirty="0">
                <a:solidFill>
                  <a:srgbClr val="F79546"/>
                </a:solidFill>
                <a:latin typeface="Courier New"/>
                <a:cs typeface="Courier New"/>
              </a:rPr>
              <a:t>mov </a:t>
            </a:r>
            <a:r>
              <a:rPr sz="1800" spc="-5" dirty="0">
                <a:solidFill>
                  <a:srgbClr val="8063A1"/>
                </a:solidFill>
                <a:latin typeface="Courier New"/>
                <a:cs typeface="Courier New"/>
              </a:rPr>
              <a:t>ebx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1800" spc="-5" dirty="0">
                <a:solidFill>
                  <a:srgbClr val="4F81BC"/>
                </a:solidFill>
                <a:latin typeface="Courier New"/>
                <a:cs typeface="Courier New"/>
              </a:rPr>
              <a:t>0x08048624  </a:t>
            </a:r>
            <a:r>
              <a:rPr sz="1800" spc="-5" dirty="0">
                <a:solidFill>
                  <a:srgbClr val="F79546"/>
                </a:solidFill>
                <a:latin typeface="Courier New"/>
                <a:cs typeface="Courier New"/>
              </a:rPr>
              <a:t>mov </a:t>
            </a:r>
            <a:r>
              <a:rPr sz="1800" spc="-5" dirty="0">
                <a:solidFill>
                  <a:srgbClr val="8063A1"/>
                </a:solidFill>
                <a:latin typeface="Courier New"/>
                <a:cs typeface="Courier New"/>
              </a:rPr>
              <a:t>eax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8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4F81BC"/>
                </a:solidFill>
                <a:latin typeface="Courier New"/>
                <a:cs typeface="Courier New"/>
              </a:rPr>
              <a:t>0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LOOPY: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0623" y="3507482"/>
            <a:ext cx="1259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79546"/>
                </a:solidFill>
                <a:latin typeface="Courier New"/>
                <a:cs typeface="Courier New"/>
              </a:rPr>
              <a:t>cmp </a:t>
            </a:r>
            <a:r>
              <a:rPr sz="1800" spc="-5" dirty="0">
                <a:solidFill>
                  <a:srgbClr val="8063A1"/>
                </a:solidFill>
                <a:latin typeface="Courier New"/>
                <a:cs typeface="Courier New"/>
              </a:rPr>
              <a:t>cl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8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4F81BC"/>
                </a:solidFill>
                <a:latin typeface="Courier New"/>
                <a:cs typeface="Courier New"/>
              </a:rPr>
              <a:t>0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3423" y="3781802"/>
            <a:ext cx="1717039" cy="2139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080">
              <a:lnSpc>
                <a:spcPct val="128499"/>
              </a:lnSpc>
              <a:spcBef>
                <a:spcPts val="100"/>
              </a:spcBef>
              <a:tabLst>
                <a:tab pos="1017905" algn="l"/>
              </a:tabLst>
            </a:pPr>
            <a:r>
              <a:rPr sz="1800" spc="-5" dirty="0">
                <a:solidFill>
                  <a:srgbClr val="F79546"/>
                </a:solidFill>
                <a:latin typeface="Courier New"/>
                <a:cs typeface="Courier New"/>
              </a:rPr>
              <a:t>jz	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end  </a:t>
            </a:r>
            <a:r>
              <a:rPr sz="1800" spc="-5" dirty="0">
                <a:solidFill>
                  <a:srgbClr val="F79546"/>
                </a:solidFill>
                <a:latin typeface="Courier New"/>
                <a:cs typeface="Courier New"/>
              </a:rPr>
              <a:t>inc </a:t>
            </a:r>
            <a:r>
              <a:rPr sz="1800" spc="-5" dirty="0">
                <a:solidFill>
                  <a:srgbClr val="8063A1"/>
                </a:solidFill>
                <a:latin typeface="Courier New"/>
                <a:cs typeface="Courier New"/>
              </a:rPr>
              <a:t>eax  </a:t>
            </a:r>
            <a:r>
              <a:rPr sz="1800" spc="-5" dirty="0">
                <a:solidFill>
                  <a:srgbClr val="F79546"/>
                </a:solidFill>
                <a:latin typeface="Courier New"/>
                <a:cs typeface="Courier New"/>
              </a:rPr>
              <a:t>inc </a:t>
            </a:r>
            <a:r>
              <a:rPr sz="1800" spc="-5" dirty="0">
                <a:solidFill>
                  <a:srgbClr val="8063A1"/>
                </a:solidFill>
                <a:latin typeface="Courier New"/>
                <a:cs typeface="Courier New"/>
              </a:rPr>
              <a:t>ebx  </a:t>
            </a:r>
            <a:r>
              <a:rPr sz="1800" spc="-5" dirty="0">
                <a:solidFill>
                  <a:srgbClr val="F79546"/>
                </a:solidFill>
                <a:latin typeface="Courier New"/>
                <a:cs typeface="Courier New"/>
              </a:rPr>
              <a:t>jmp</a:t>
            </a:r>
            <a:r>
              <a:rPr sz="1800" spc="-100" dirty="0">
                <a:solidFill>
                  <a:srgbClr val="F79546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LOOPY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end:</a:t>
            </a:r>
            <a:endParaRPr sz="1800" dirty="0">
              <a:latin typeface="Courier New"/>
              <a:cs typeface="Courier New"/>
            </a:endParaRPr>
          </a:p>
          <a:p>
            <a:pPr marL="469265">
              <a:lnSpc>
                <a:spcPct val="100000"/>
              </a:lnSpc>
              <a:spcBef>
                <a:spcPts val="615"/>
              </a:spcBef>
            </a:pPr>
            <a:r>
              <a:rPr sz="1800" spc="-5" dirty="0">
                <a:solidFill>
                  <a:srgbClr val="F79546"/>
                </a:solidFill>
                <a:latin typeface="Courier New"/>
                <a:cs typeface="Courier New"/>
              </a:rPr>
              <a:t>ret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87316" y="1667252"/>
            <a:ext cx="3865879" cy="143510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800" dirty="0">
                <a:solidFill>
                  <a:srgbClr val="9BBA58"/>
                </a:solidFill>
                <a:latin typeface="Courier New"/>
                <a:cs typeface="Courier New"/>
              </a:rPr>
              <a:t>; 9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bytes of string</a:t>
            </a:r>
            <a:r>
              <a:rPr sz="1800" spc="-65" dirty="0">
                <a:solidFill>
                  <a:srgbClr val="9BBA58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data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dirty="0">
                <a:solidFill>
                  <a:srgbClr val="9BBA58"/>
                </a:solidFill>
                <a:latin typeface="Courier New"/>
                <a:cs typeface="Courier New"/>
              </a:rPr>
              <a:t>;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char </a:t>
            </a:r>
            <a:r>
              <a:rPr sz="1800" dirty="0">
                <a:solidFill>
                  <a:srgbClr val="9BBA58"/>
                </a:solidFill>
                <a:latin typeface="Courier New"/>
                <a:cs typeface="Courier New"/>
              </a:rPr>
              <a:t>*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ebx </a:t>
            </a:r>
            <a:r>
              <a:rPr sz="1800" dirty="0">
                <a:solidFill>
                  <a:srgbClr val="9BBA58"/>
                </a:solidFill>
                <a:latin typeface="Courier New"/>
                <a:cs typeface="Courier New"/>
              </a:rPr>
              <a:t>=</a:t>
            </a:r>
            <a:r>
              <a:rPr sz="1800" spc="-105" dirty="0">
                <a:solidFill>
                  <a:srgbClr val="9BBA58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“YOLOSWAG\0”;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dirty="0">
                <a:solidFill>
                  <a:srgbClr val="9BBA58"/>
                </a:solidFill>
                <a:latin typeface="Courier New"/>
                <a:cs typeface="Courier New"/>
              </a:rPr>
              <a:t>;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set eax to</a:t>
            </a:r>
            <a:r>
              <a:rPr sz="1800" spc="-30" dirty="0">
                <a:solidFill>
                  <a:srgbClr val="9BBA58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9BBA58"/>
                </a:solidFill>
                <a:latin typeface="Courier New"/>
                <a:cs typeface="Courier New"/>
              </a:rPr>
              <a:t>0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dirty="0">
                <a:solidFill>
                  <a:srgbClr val="9BBA58"/>
                </a:solidFill>
                <a:latin typeface="Courier New"/>
                <a:cs typeface="Courier New"/>
              </a:rPr>
              <a:t>;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label, top of</a:t>
            </a:r>
            <a:r>
              <a:rPr sz="1800" spc="-40" dirty="0">
                <a:solidFill>
                  <a:srgbClr val="9BBA58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loop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0623" y="3155057"/>
            <a:ext cx="5454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79546"/>
                </a:solidFill>
                <a:latin typeface="Courier New"/>
                <a:cs typeface="Courier New"/>
              </a:rPr>
              <a:t>mov </a:t>
            </a:r>
            <a:r>
              <a:rPr sz="1800" spc="-5" dirty="0">
                <a:solidFill>
                  <a:srgbClr val="8063A1"/>
                </a:solidFill>
                <a:latin typeface="Courier New"/>
                <a:cs typeface="Courier New"/>
              </a:rPr>
              <a:t>cl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BYTE PTR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[</a:t>
            </a:r>
            <a:r>
              <a:rPr sz="1800" spc="-5" dirty="0">
                <a:solidFill>
                  <a:srgbClr val="8063A1"/>
                </a:solidFill>
                <a:latin typeface="Courier New"/>
                <a:cs typeface="Courier New"/>
              </a:rPr>
              <a:t>ebx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] </a:t>
            </a:r>
            <a:r>
              <a:rPr sz="1800" dirty="0">
                <a:solidFill>
                  <a:srgbClr val="9BBA58"/>
                </a:solidFill>
                <a:latin typeface="Courier New"/>
                <a:cs typeface="Courier New"/>
              </a:rPr>
              <a:t>;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char cl </a:t>
            </a:r>
            <a:r>
              <a:rPr sz="1800" dirty="0">
                <a:solidFill>
                  <a:srgbClr val="9BBA58"/>
                </a:solidFill>
                <a:latin typeface="Courier New"/>
                <a:cs typeface="Courier New"/>
              </a:rPr>
              <a:t>=</a:t>
            </a:r>
            <a:r>
              <a:rPr sz="1800" spc="-525" dirty="0">
                <a:solidFill>
                  <a:srgbClr val="9BBA58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*ebx;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87316" y="3429377"/>
            <a:ext cx="4292600" cy="246380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800" dirty="0">
                <a:solidFill>
                  <a:srgbClr val="9BBA58"/>
                </a:solidFill>
                <a:latin typeface="Courier New"/>
                <a:cs typeface="Courier New"/>
              </a:rPr>
              <a:t>;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is cl 0? (eg</a:t>
            </a:r>
            <a:r>
              <a:rPr sz="1800" spc="-35" dirty="0">
                <a:solidFill>
                  <a:srgbClr val="9BBA58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“\0”)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dirty="0">
                <a:solidFill>
                  <a:srgbClr val="9BBA58"/>
                </a:solidFill>
                <a:latin typeface="Courier New"/>
                <a:cs typeface="Courier New"/>
              </a:rPr>
              <a:t>;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if cl was 0, go to</a:t>
            </a:r>
            <a:r>
              <a:rPr sz="1800" spc="-45" dirty="0">
                <a:solidFill>
                  <a:srgbClr val="9BBA58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end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dirty="0">
                <a:solidFill>
                  <a:srgbClr val="9BBA58"/>
                </a:solidFill>
                <a:latin typeface="Courier New"/>
                <a:cs typeface="Courier New"/>
              </a:rPr>
              <a:t>;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eax++; (counter for</a:t>
            </a:r>
            <a:r>
              <a:rPr sz="1800" spc="-65" dirty="0">
                <a:solidFill>
                  <a:srgbClr val="9BBA58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length)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600" dirty="0">
                <a:solidFill>
                  <a:srgbClr val="9BBA58"/>
                </a:solidFill>
                <a:latin typeface="Courier New"/>
                <a:cs typeface="Courier New"/>
              </a:rPr>
              <a:t>; </a:t>
            </a:r>
            <a:r>
              <a:rPr sz="1600" spc="-5" dirty="0">
                <a:solidFill>
                  <a:srgbClr val="9BBA58"/>
                </a:solidFill>
                <a:latin typeface="Courier New"/>
                <a:cs typeface="Courier New"/>
              </a:rPr>
              <a:t>ebx++; ([ebx] </a:t>
            </a:r>
            <a:r>
              <a:rPr sz="1600" dirty="0">
                <a:solidFill>
                  <a:srgbClr val="9BBA58"/>
                </a:solidFill>
                <a:latin typeface="Courier New"/>
                <a:cs typeface="Courier New"/>
              </a:rPr>
              <a:t>= </a:t>
            </a:r>
            <a:r>
              <a:rPr sz="1600" spc="-5" dirty="0">
                <a:solidFill>
                  <a:srgbClr val="9BBA58"/>
                </a:solidFill>
                <a:latin typeface="Courier New"/>
                <a:cs typeface="Courier New"/>
              </a:rPr>
              <a:t>“Y”, “O”...</a:t>
            </a:r>
            <a:r>
              <a:rPr sz="1600" spc="-95" dirty="0">
                <a:solidFill>
                  <a:srgbClr val="9BBA58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9BBA58"/>
                </a:solidFill>
                <a:latin typeface="Courier New"/>
                <a:cs typeface="Courier New"/>
              </a:rPr>
              <a:t>“\0”)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800" dirty="0">
                <a:solidFill>
                  <a:srgbClr val="9BBA58"/>
                </a:solidFill>
                <a:latin typeface="Courier New"/>
                <a:cs typeface="Courier New"/>
              </a:rPr>
              <a:t>;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go to</a:t>
            </a:r>
            <a:r>
              <a:rPr sz="1800" spc="-25" dirty="0">
                <a:solidFill>
                  <a:srgbClr val="9BBA58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LOOPY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dirty="0">
                <a:solidFill>
                  <a:srgbClr val="9BBA58"/>
                </a:solidFill>
                <a:latin typeface="Courier New"/>
                <a:cs typeface="Courier New"/>
              </a:rPr>
              <a:t>;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label, end of</a:t>
            </a:r>
            <a:r>
              <a:rPr sz="1800" spc="-65" dirty="0">
                <a:solidFill>
                  <a:srgbClr val="9BBA58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loop/function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dirty="0">
                <a:solidFill>
                  <a:srgbClr val="9BBA58"/>
                </a:solidFill>
                <a:latin typeface="Courier New"/>
                <a:cs typeface="Courier New"/>
              </a:rPr>
              <a:t>;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return (len of str in</a:t>
            </a:r>
            <a:r>
              <a:rPr sz="1800" spc="-60" dirty="0">
                <a:solidFill>
                  <a:srgbClr val="9BBA58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9BBA58"/>
                </a:solidFill>
                <a:latin typeface="Courier New"/>
                <a:cs typeface="Courier New"/>
              </a:rPr>
              <a:t>eax)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175A35C-55A6-4361-8726-699BF0F67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20418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477706"/>
            <a:ext cx="67640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bg1"/>
                </a:solidFill>
              </a:rPr>
              <a:t>Human Decompiler </a:t>
            </a:r>
            <a:r>
              <a:rPr dirty="0">
                <a:solidFill>
                  <a:schemeClr val="bg1"/>
                </a:solidFill>
              </a:rPr>
              <a:t>- </a:t>
            </a:r>
            <a:r>
              <a:rPr spc="-5" dirty="0">
                <a:solidFill>
                  <a:schemeClr val="bg1"/>
                </a:solidFill>
              </a:rPr>
              <a:t>x86 </a:t>
            </a:r>
            <a:r>
              <a:rPr dirty="0">
                <a:solidFill>
                  <a:schemeClr val="bg1"/>
                </a:solidFill>
                <a:latin typeface="Times New Roman"/>
                <a:cs typeface="Times New Roman"/>
              </a:rPr>
              <a:t>→</a:t>
            </a:r>
            <a:r>
              <a:rPr spc="-18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pc="-5" dirty="0">
                <a:solidFill>
                  <a:srgbClr val="FFFFFF"/>
                </a:solidFill>
              </a:rPr>
              <a:t>0x08048624:</a:t>
            </a:r>
            <a:r>
              <a:rPr spc="-40" dirty="0">
                <a:solidFill>
                  <a:srgbClr val="FFFFFF"/>
                </a:solidFill>
              </a:rPr>
              <a:t> </a:t>
            </a:r>
            <a:r>
              <a:rPr spc="-5" dirty="0"/>
              <a:t>“YOLOSWAG\0”</a:t>
            </a:r>
          </a:p>
          <a:p>
            <a:pPr marL="469265" marR="416559">
              <a:lnSpc>
                <a:spcPct val="128499"/>
              </a:lnSpc>
            </a:pPr>
            <a:r>
              <a:rPr spc="-5" dirty="0">
                <a:solidFill>
                  <a:srgbClr val="F79546"/>
                </a:solidFill>
              </a:rPr>
              <a:t>mov </a:t>
            </a:r>
            <a:r>
              <a:rPr spc="-5" dirty="0">
                <a:solidFill>
                  <a:srgbClr val="8063A1"/>
                </a:solidFill>
              </a:rPr>
              <a:t>ebx</a:t>
            </a:r>
            <a:r>
              <a:rPr spc="-5" dirty="0">
                <a:solidFill>
                  <a:srgbClr val="FFFFFF"/>
                </a:solidFill>
              </a:rPr>
              <a:t>, </a:t>
            </a:r>
            <a:r>
              <a:rPr spc="-5" dirty="0"/>
              <a:t>0x08048624  </a:t>
            </a:r>
            <a:r>
              <a:rPr spc="-5" dirty="0">
                <a:solidFill>
                  <a:srgbClr val="F79546"/>
                </a:solidFill>
              </a:rPr>
              <a:t>mov </a:t>
            </a:r>
            <a:r>
              <a:rPr spc="-5" dirty="0">
                <a:solidFill>
                  <a:srgbClr val="8063A1"/>
                </a:solidFill>
              </a:rPr>
              <a:t>eax</a:t>
            </a:r>
            <a:r>
              <a:rPr spc="-5" dirty="0">
                <a:solidFill>
                  <a:srgbClr val="FFFFFF"/>
                </a:solidFill>
              </a:rPr>
              <a:t>,</a:t>
            </a:r>
            <a:r>
              <a:rPr spc="-25" dirty="0">
                <a:solidFill>
                  <a:srgbClr val="FFFFFF"/>
                </a:solidFill>
              </a:rPr>
              <a:t> </a:t>
            </a:r>
            <a:r>
              <a:rPr dirty="0"/>
              <a:t>0</a:t>
            </a: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pc="-5" dirty="0">
                <a:solidFill>
                  <a:srgbClr val="FFFFFF"/>
                </a:solidFill>
              </a:rPr>
              <a:t>LOOPY:</a:t>
            </a:r>
          </a:p>
          <a:p>
            <a:pPr marL="469265" marR="5080">
              <a:lnSpc>
                <a:spcPct val="128499"/>
              </a:lnSpc>
            </a:pPr>
            <a:r>
              <a:rPr spc="-5" dirty="0">
                <a:solidFill>
                  <a:srgbClr val="F79546"/>
                </a:solidFill>
              </a:rPr>
              <a:t>mov </a:t>
            </a:r>
            <a:r>
              <a:rPr spc="-5" dirty="0">
                <a:solidFill>
                  <a:srgbClr val="8063A1"/>
                </a:solidFill>
              </a:rPr>
              <a:t>cl</a:t>
            </a:r>
            <a:r>
              <a:rPr spc="-5" dirty="0">
                <a:solidFill>
                  <a:srgbClr val="FFFFFF"/>
                </a:solidFill>
              </a:rPr>
              <a:t>, </a:t>
            </a:r>
            <a:r>
              <a:rPr spc="-5" dirty="0">
                <a:solidFill>
                  <a:srgbClr val="9BBA58"/>
                </a:solidFill>
              </a:rPr>
              <a:t>BYTE PTR </a:t>
            </a:r>
            <a:r>
              <a:rPr spc="-5" dirty="0">
                <a:solidFill>
                  <a:srgbClr val="FFFFFF"/>
                </a:solidFill>
              </a:rPr>
              <a:t>[</a:t>
            </a:r>
            <a:r>
              <a:rPr spc="-5" dirty="0">
                <a:solidFill>
                  <a:srgbClr val="8063A1"/>
                </a:solidFill>
              </a:rPr>
              <a:t>ebx</a:t>
            </a:r>
            <a:r>
              <a:rPr spc="-5" dirty="0">
                <a:solidFill>
                  <a:srgbClr val="FFFFFF"/>
                </a:solidFill>
              </a:rPr>
              <a:t>]  </a:t>
            </a:r>
            <a:r>
              <a:rPr spc="-5" dirty="0">
                <a:solidFill>
                  <a:srgbClr val="F79546"/>
                </a:solidFill>
              </a:rPr>
              <a:t>cmp </a:t>
            </a:r>
            <a:r>
              <a:rPr spc="-5" dirty="0">
                <a:solidFill>
                  <a:srgbClr val="8063A1"/>
                </a:solidFill>
              </a:rPr>
              <a:t>cl</a:t>
            </a:r>
            <a:r>
              <a:rPr spc="-5" dirty="0">
                <a:solidFill>
                  <a:srgbClr val="FFFFFF"/>
                </a:solidFill>
              </a:rPr>
              <a:t>,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dirty="0"/>
              <a:t>0</a:t>
            </a:r>
          </a:p>
          <a:p>
            <a:pPr marL="469265" marR="1788160">
              <a:lnSpc>
                <a:spcPct val="128499"/>
              </a:lnSpc>
              <a:tabLst>
                <a:tab pos="1017905" algn="l"/>
              </a:tabLst>
            </a:pPr>
            <a:r>
              <a:rPr spc="-5" dirty="0">
                <a:solidFill>
                  <a:srgbClr val="F79546"/>
                </a:solidFill>
              </a:rPr>
              <a:t>jz	</a:t>
            </a:r>
            <a:r>
              <a:rPr spc="-5" dirty="0">
                <a:solidFill>
                  <a:srgbClr val="FFFFFF"/>
                </a:solidFill>
              </a:rPr>
              <a:t>end  </a:t>
            </a:r>
            <a:r>
              <a:rPr spc="-5" dirty="0">
                <a:solidFill>
                  <a:srgbClr val="F79546"/>
                </a:solidFill>
              </a:rPr>
              <a:t>inc </a:t>
            </a:r>
            <a:r>
              <a:rPr spc="-5" dirty="0">
                <a:solidFill>
                  <a:srgbClr val="8063A1"/>
                </a:solidFill>
              </a:rPr>
              <a:t>eax  </a:t>
            </a:r>
            <a:r>
              <a:rPr spc="-5" dirty="0">
                <a:solidFill>
                  <a:srgbClr val="F79546"/>
                </a:solidFill>
              </a:rPr>
              <a:t>inc </a:t>
            </a:r>
            <a:r>
              <a:rPr spc="-5" dirty="0">
                <a:solidFill>
                  <a:srgbClr val="8063A1"/>
                </a:solidFill>
              </a:rPr>
              <a:t>ebx  </a:t>
            </a:r>
            <a:r>
              <a:rPr spc="-5" dirty="0">
                <a:solidFill>
                  <a:srgbClr val="F79546"/>
                </a:solidFill>
              </a:rPr>
              <a:t>jmp</a:t>
            </a:r>
            <a:r>
              <a:rPr spc="-100" dirty="0">
                <a:solidFill>
                  <a:srgbClr val="F79546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LOOPY</a:t>
            </a: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pc="-5" dirty="0">
                <a:solidFill>
                  <a:srgbClr val="FFFFFF"/>
                </a:solidFill>
              </a:rPr>
              <a:t>end:</a:t>
            </a:r>
          </a:p>
          <a:p>
            <a:pPr marL="469265">
              <a:lnSpc>
                <a:spcPct val="100000"/>
              </a:lnSpc>
              <a:spcBef>
                <a:spcPts val="615"/>
              </a:spcBef>
            </a:pPr>
            <a:r>
              <a:rPr spc="-5" dirty="0">
                <a:solidFill>
                  <a:srgbClr val="F79546"/>
                </a:solidFill>
              </a:rPr>
              <a:t>ret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24414" y="1667252"/>
            <a:ext cx="3455035" cy="108267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1800">
              <a:latin typeface="Courier New"/>
              <a:cs typeface="Courier New"/>
            </a:endParaRPr>
          </a:p>
          <a:p>
            <a:pPr marL="12700" marR="5080">
              <a:lnSpc>
                <a:spcPct val="128499"/>
              </a:lnSpc>
            </a:pPr>
            <a:r>
              <a:rPr sz="1800" spc="-5" dirty="0">
                <a:solidFill>
                  <a:srgbClr val="00FFFF"/>
                </a:solidFill>
                <a:latin typeface="Courier New"/>
                <a:cs typeface="Courier New"/>
              </a:rPr>
              <a:t>char 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*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word 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800" spc="-5" dirty="0">
                <a:solidFill>
                  <a:srgbClr val="F79546"/>
                </a:solidFill>
                <a:latin typeface="Courier New"/>
                <a:cs typeface="Courier New"/>
              </a:rPr>
              <a:t>“YOLOSWAG”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;  </a:t>
            </a:r>
            <a:r>
              <a:rPr sz="1800" spc="-5" dirty="0">
                <a:solidFill>
                  <a:srgbClr val="00FFFF"/>
                </a:solidFill>
                <a:latin typeface="Courier New"/>
                <a:cs typeface="Courier New"/>
              </a:rPr>
              <a:t>int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len 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79546"/>
                </a:solidFill>
                <a:latin typeface="Courier New"/>
                <a:cs typeface="Courier New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24414" y="3429377"/>
            <a:ext cx="2494915" cy="249237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800" spc="-5" dirty="0">
                <a:solidFill>
                  <a:srgbClr val="00FFFF"/>
                </a:solidFill>
                <a:latin typeface="Courier New"/>
                <a:cs typeface="Courier New"/>
              </a:rPr>
              <a:t>while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(*word !=</a:t>
            </a:r>
            <a:r>
              <a:rPr sz="1800" spc="-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79546"/>
                </a:solidFill>
                <a:latin typeface="Courier New"/>
                <a:cs typeface="Courier New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403860" marR="1122680">
              <a:lnSpc>
                <a:spcPct val="128499"/>
              </a:lnSpc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len++;  word++;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FFFF"/>
                </a:solidFill>
                <a:latin typeface="Courier New"/>
                <a:cs typeface="Courier New"/>
              </a:rPr>
              <a:t>return</a:t>
            </a:r>
            <a:r>
              <a:rPr sz="1800" spc="-15" dirty="0">
                <a:solidFill>
                  <a:srgbClr val="00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len;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1990" y="1750496"/>
            <a:ext cx="0" cy="4225925"/>
          </a:xfrm>
          <a:custGeom>
            <a:avLst/>
            <a:gdLst/>
            <a:ahLst/>
            <a:cxnLst/>
            <a:rect l="l" t="t" r="r" b="b"/>
            <a:pathLst>
              <a:path h="4225925">
                <a:moveTo>
                  <a:pt x="0" y="0"/>
                </a:moveTo>
                <a:lnTo>
                  <a:pt x="0" y="4225491"/>
                </a:lnTo>
              </a:path>
            </a:pathLst>
          </a:custGeom>
          <a:ln w="19049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228138-A631-4A0F-9E4C-9EEA3564437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>
                <a:solidFill>
                  <a:srgbClr val="00AFEF"/>
                </a:solidFill>
              </a:rPr>
              <a:t>APU - CBE : 22 February 2020</a:t>
            </a:r>
            <a:endParaRPr lang="en-GB" dirty="0">
              <a:solidFill>
                <a:srgbClr val="00AF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786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6E7ED1-A364-CC44-8324-5ED3047EA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1295"/>
            <a:ext cx="7886700" cy="470407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Review of Background Material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Linux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C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X86 assembly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Introduction to Memory Corruption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Buffer Overflow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Format Strings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Shellcoding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Code injection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Heap Exploitation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Exploit Development </a:t>
            </a:r>
          </a:p>
          <a:p>
            <a:pPr lvl="1"/>
            <a:r>
              <a:rPr lang="en-US" sz="2000" dirty="0" err="1">
                <a:solidFill>
                  <a:srgbClr val="00B0F0"/>
                </a:solidFill>
              </a:rPr>
              <a:t>Slmail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 err="1">
                <a:solidFill>
                  <a:schemeClr val="bg1"/>
                </a:solidFill>
              </a:rPr>
              <a:t>Offsecsrv</a:t>
            </a:r>
            <a:r>
              <a:rPr lang="en-US" sz="2000" dirty="0">
                <a:solidFill>
                  <a:schemeClr val="bg1"/>
                </a:solidFill>
              </a:rPr>
              <a:t>?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68C31E-217D-8345-8A7D-3C9B26E95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93" y="15081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Agenda Outlines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D3B19-7573-944A-9405-CF48CF46A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2AE0AEE-891E-3243-8936-F485E57EEADC}"/>
              </a:ext>
            </a:extLst>
          </p:cNvPr>
          <p:cNvSpPr/>
          <p:nvPr/>
        </p:nvSpPr>
        <p:spPr>
          <a:xfrm>
            <a:off x="228600" y="12954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5768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7E78-87F0-D347-BFE2-28899079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4898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MY" sz="4800" dirty="0">
                <a:solidFill>
                  <a:schemeClr val="bg1"/>
                </a:solidFill>
              </a:rPr>
              <a:t>Tools and Basic Reverse Engineering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48619-E35D-4341-AE88-F654C552153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>
                <a:solidFill>
                  <a:srgbClr val="00AFEF"/>
                </a:solidFill>
              </a:rPr>
              <a:t>APU - CBE : 22 February 2020</a:t>
            </a:r>
            <a:endParaRPr lang="en-MY" dirty="0">
              <a:solidFill>
                <a:srgbClr val="00AFE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E21178-78FF-A74E-AAD2-4E4BAAFDE00A}"/>
              </a:ext>
            </a:extLst>
          </p:cNvPr>
          <p:cNvSpPr txBox="1"/>
          <p:nvPr/>
        </p:nvSpPr>
        <p:spPr>
          <a:xfrm>
            <a:off x="628650" y="4191000"/>
            <a:ext cx="7886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Introduction to Reverse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Tools!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2CDAF6D-276F-CB45-8D83-8699BA3BE0F3}"/>
              </a:ext>
            </a:extLst>
          </p:cNvPr>
          <p:cNvSpPr/>
          <p:nvPr/>
        </p:nvSpPr>
        <p:spPr>
          <a:xfrm>
            <a:off x="304800" y="8382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D3A3C79D-0451-914D-9A95-47350F8F20F5}"/>
              </a:ext>
            </a:extLst>
          </p:cNvPr>
          <p:cNvSpPr/>
          <p:nvPr/>
        </p:nvSpPr>
        <p:spPr>
          <a:xfrm>
            <a:off x="304800" y="34290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8E214D1-12D3-46CD-A804-6CE1C1AB0B86}"/>
              </a:ext>
            </a:extLst>
          </p:cNvPr>
          <p:cNvSpPr txBox="1">
            <a:spLocks/>
          </p:cNvSpPr>
          <p:nvPr/>
        </p:nvSpPr>
        <p:spPr>
          <a:xfrm>
            <a:off x="628650" y="6467960"/>
            <a:ext cx="514350" cy="1560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ts val="1240"/>
              </a:lnSpc>
            </a:pPr>
            <a:r>
              <a:rPr lang="en-MY" sz="1200" dirty="0"/>
              <a:t>APU</a:t>
            </a:r>
          </a:p>
        </p:txBody>
      </p:sp>
    </p:spTree>
    <p:extLst>
      <p:ext uri="{BB962C8B-B14F-4D97-AF65-F5344CB8AC3E}">
        <p14:creationId xmlns:p14="http://schemas.microsoft.com/office/powerpoint/2010/main" val="1011017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 shot of a glass building&#10;&#10;Description automatically generated">
            <a:extLst>
              <a:ext uri="{FF2B5EF4-FFF2-40B4-BE49-F238E27FC236}">
                <a16:creationId xmlns:a16="http://schemas.microsoft.com/office/drawing/2014/main" id="{23DD91E1-31FD-DE41-99FA-F113B912C90E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6524"/>
            <a:ext cx="7848600" cy="6209777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11258-3A09-2540-A692-05B2C4D6977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>
                <a:solidFill>
                  <a:srgbClr val="00AFEF"/>
                </a:solidFill>
              </a:rPr>
              <a:t>APU - CBE : 22 February 2020</a:t>
            </a:r>
            <a:endParaRPr lang="en-MY" dirty="0">
              <a:solidFill>
                <a:srgbClr val="00AFEF"/>
              </a:solidFill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A4CC087-39FA-4179-8330-8F607BFEA4C4}"/>
              </a:ext>
            </a:extLst>
          </p:cNvPr>
          <p:cNvSpPr txBox="1">
            <a:spLocks/>
          </p:cNvSpPr>
          <p:nvPr/>
        </p:nvSpPr>
        <p:spPr>
          <a:xfrm>
            <a:off x="628650" y="6467960"/>
            <a:ext cx="514350" cy="1560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ts val="1240"/>
              </a:lnSpc>
            </a:pPr>
            <a:r>
              <a:rPr lang="en-MY" sz="1200" dirty="0"/>
              <a:t>APU</a:t>
            </a:r>
          </a:p>
        </p:txBody>
      </p:sp>
    </p:spTree>
    <p:extLst>
      <p:ext uri="{BB962C8B-B14F-4D97-AF65-F5344CB8AC3E}">
        <p14:creationId xmlns:p14="http://schemas.microsoft.com/office/powerpoint/2010/main" val="3733558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0617" y="549560"/>
            <a:ext cx="2301875" cy="5212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chemeClr val="bg1"/>
                </a:solidFill>
              </a:rPr>
              <a:t>C</a:t>
            </a:r>
            <a:r>
              <a:rPr spc="5" dirty="0">
                <a:solidFill>
                  <a:schemeClr val="bg1"/>
                </a:solidFill>
              </a:rPr>
              <a:t>o</a:t>
            </a:r>
            <a:r>
              <a:rPr dirty="0">
                <a:solidFill>
                  <a:schemeClr val="bg1"/>
                </a:solidFill>
              </a:rPr>
              <a:t>mpil</a:t>
            </a:r>
            <a:r>
              <a:rPr spc="-15" dirty="0">
                <a:solidFill>
                  <a:schemeClr val="bg1"/>
                </a:solidFill>
              </a:rPr>
              <a:t>i</a:t>
            </a:r>
            <a:r>
              <a:rPr spc="-5" dirty="0">
                <a:solidFill>
                  <a:schemeClr val="bg1"/>
                </a:solidFill>
              </a:rPr>
              <a:t>ng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11"/>
          </p:nvPr>
        </p:nvSpPr>
        <p:spPr>
          <a:xfrm>
            <a:off x="3028950" y="6465976"/>
            <a:ext cx="3086100" cy="145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6198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90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793" y="1194823"/>
                </a:lnTo>
                <a:lnTo>
                  <a:pt x="1102214" y="1198156"/>
                </a:lnTo>
                <a:lnTo>
                  <a:pt x="1056388" y="1203492"/>
                </a:lnTo>
                <a:lnTo>
                  <a:pt x="1013132" y="1210655"/>
                </a:lnTo>
                <a:lnTo>
                  <a:pt x="972262" y="1219464"/>
                </a:lnTo>
                <a:lnTo>
                  <a:pt x="933595" y="1229743"/>
                </a:lnTo>
                <a:lnTo>
                  <a:pt x="896947" y="1241312"/>
                </a:lnTo>
                <a:lnTo>
                  <a:pt x="828973" y="1267610"/>
                </a:lnTo>
                <a:lnTo>
                  <a:pt x="766874" y="1296932"/>
                </a:lnTo>
                <a:lnTo>
                  <a:pt x="709180" y="1327851"/>
                </a:lnTo>
                <a:lnTo>
                  <a:pt x="654423" y="1358941"/>
                </a:lnTo>
                <a:lnTo>
                  <a:pt x="627687" y="1374105"/>
                </a:lnTo>
                <a:lnTo>
                  <a:pt x="574583" y="1402777"/>
                </a:lnTo>
                <a:lnTo>
                  <a:pt x="520745" y="1428055"/>
                </a:lnTo>
                <a:lnTo>
                  <a:pt x="464705" y="1448512"/>
                </a:lnTo>
                <a:lnTo>
                  <a:pt x="404995" y="1462722"/>
                </a:lnTo>
                <a:lnTo>
                  <a:pt x="340146" y="1469258"/>
                </a:lnTo>
                <a:lnTo>
                  <a:pt x="305336" y="1469203"/>
                </a:lnTo>
                <a:lnTo>
                  <a:pt x="230027" y="1461554"/>
                </a:lnTo>
                <a:lnTo>
                  <a:pt x="189160" y="1453604"/>
                </a:lnTo>
                <a:lnTo>
                  <a:pt x="145908" y="1442667"/>
                </a:lnTo>
                <a:lnTo>
                  <a:pt x="100086" y="1428562"/>
                </a:lnTo>
                <a:lnTo>
                  <a:pt x="51511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137" y="2935527"/>
            <a:ext cx="1070559" cy="3623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7691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89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800" y="1194823"/>
                </a:lnTo>
                <a:lnTo>
                  <a:pt x="1102229" y="1198156"/>
                </a:lnTo>
                <a:lnTo>
                  <a:pt x="1056410" y="1203492"/>
                </a:lnTo>
                <a:lnTo>
                  <a:pt x="1013160" y="1210655"/>
                </a:lnTo>
                <a:lnTo>
                  <a:pt x="972296" y="1219464"/>
                </a:lnTo>
                <a:lnTo>
                  <a:pt x="933634" y="1229743"/>
                </a:lnTo>
                <a:lnTo>
                  <a:pt x="896990" y="1241312"/>
                </a:lnTo>
                <a:lnTo>
                  <a:pt x="829025" y="1267610"/>
                </a:lnTo>
                <a:lnTo>
                  <a:pt x="766932" y="1296932"/>
                </a:lnTo>
                <a:lnTo>
                  <a:pt x="709243" y="1327851"/>
                </a:lnTo>
                <a:lnTo>
                  <a:pt x="654489" y="1358941"/>
                </a:lnTo>
                <a:lnTo>
                  <a:pt x="627754" y="1374105"/>
                </a:lnTo>
                <a:lnTo>
                  <a:pt x="574649" y="1402777"/>
                </a:lnTo>
                <a:lnTo>
                  <a:pt x="520810" y="1428055"/>
                </a:lnTo>
                <a:lnTo>
                  <a:pt x="464766" y="1448512"/>
                </a:lnTo>
                <a:lnTo>
                  <a:pt x="405051" y="1462722"/>
                </a:lnTo>
                <a:lnTo>
                  <a:pt x="340194" y="1469258"/>
                </a:lnTo>
                <a:lnTo>
                  <a:pt x="305380" y="1469203"/>
                </a:lnTo>
                <a:lnTo>
                  <a:pt x="230060" y="1461554"/>
                </a:lnTo>
                <a:lnTo>
                  <a:pt x="189188" y="1453604"/>
                </a:lnTo>
                <a:lnTo>
                  <a:pt x="145929" y="1442667"/>
                </a:lnTo>
                <a:lnTo>
                  <a:pt x="100100" y="1428562"/>
                </a:lnTo>
                <a:lnTo>
                  <a:pt x="51518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64967" y="2770200"/>
            <a:ext cx="1092885" cy="918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6839" y="2151634"/>
            <a:ext cx="1201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</a:t>
            </a:r>
            <a:r>
              <a:rPr sz="1800" b="1" u="heavy" spc="-9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endParaRPr sz="1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96717" y="2163571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Assembly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3128" y="2163571"/>
            <a:ext cx="1034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Object</a:t>
            </a:r>
            <a:r>
              <a:rPr sz="1800" b="1" u="heavy" spc="-8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File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52409" y="2151634"/>
            <a:ext cx="1019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Binary</a:t>
            </a:r>
            <a:r>
              <a:rPr sz="1800" b="1" u="heavy" spc="-9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File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98490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89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800" y="1194823"/>
                </a:lnTo>
                <a:lnTo>
                  <a:pt x="1102229" y="1198156"/>
                </a:lnTo>
                <a:lnTo>
                  <a:pt x="1056410" y="1203492"/>
                </a:lnTo>
                <a:lnTo>
                  <a:pt x="1013160" y="1210655"/>
                </a:lnTo>
                <a:lnTo>
                  <a:pt x="972296" y="1219464"/>
                </a:lnTo>
                <a:lnTo>
                  <a:pt x="933634" y="1229743"/>
                </a:lnTo>
                <a:lnTo>
                  <a:pt x="896990" y="1241312"/>
                </a:lnTo>
                <a:lnTo>
                  <a:pt x="829025" y="1267610"/>
                </a:lnTo>
                <a:lnTo>
                  <a:pt x="766932" y="1296932"/>
                </a:lnTo>
                <a:lnTo>
                  <a:pt x="709243" y="1327851"/>
                </a:lnTo>
                <a:lnTo>
                  <a:pt x="654489" y="1358941"/>
                </a:lnTo>
                <a:lnTo>
                  <a:pt x="627754" y="1374105"/>
                </a:lnTo>
                <a:lnTo>
                  <a:pt x="574649" y="1402777"/>
                </a:lnTo>
                <a:lnTo>
                  <a:pt x="520810" y="1428055"/>
                </a:lnTo>
                <a:lnTo>
                  <a:pt x="464766" y="1448512"/>
                </a:lnTo>
                <a:lnTo>
                  <a:pt x="405051" y="1462722"/>
                </a:lnTo>
                <a:lnTo>
                  <a:pt x="340194" y="1469258"/>
                </a:lnTo>
                <a:lnTo>
                  <a:pt x="305380" y="1469203"/>
                </a:lnTo>
                <a:lnTo>
                  <a:pt x="230060" y="1461554"/>
                </a:lnTo>
                <a:lnTo>
                  <a:pt x="189188" y="1453604"/>
                </a:lnTo>
                <a:lnTo>
                  <a:pt x="145929" y="1442667"/>
                </a:lnTo>
                <a:lnTo>
                  <a:pt x="100100" y="1428562"/>
                </a:lnTo>
                <a:lnTo>
                  <a:pt x="51518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47800" y="3229355"/>
            <a:ext cx="1066800" cy="352425"/>
          </a:xfrm>
          <a:custGeom>
            <a:avLst/>
            <a:gdLst/>
            <a:ahLst/>
            <a:cxnLst/>
            <a:rect l="l" t="t" r="r" b="b"/>
            <a:pathLst>
              <a:path w="1066800" h="352425">
                <a:moveTo>
                  <a:pt x="0" y="88011"/>
                </a:moveTo>
                <a:lnTo>
                  <a:pt x="890778" y="88011"/>
                </a:lnTo>
                <a:lnTo>
                  <a:pt x="890778" y="0"/>
                </a:lnTo>
                <a:lnTo>
                  <a:pt x="1066800" y="176022"/>
                </a:lnTo>
                <a:lnTo>
                  <a:pt x="890778" y="352044"/>
                </a:lnTo>
                <a:lnTo>
                  <a:pt x="890778" y="264033"/>
                </a:lnTo>
                <a:lnTo>
                  <a:pt x="0" y="264033"/>
                </a:lnTo>
                <a:lnTo>
                  <a:pt x="0" y="88011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38600" y="3200400"/>
            <a:ext cx="1066800" cy="352425"/>
          </a:xfrm>
          <a:custGeom>
            <a:avLst/>
            <a:gdLst/>
            <a:ahLst/>
            <a:cxnLst/>
            <a:rect l="l" t="t" r="r" b="b"/>
            <a:pathLst>
              <a:path w="1066800" h="352425">
                <a:moveTo>
                  <a:pt x="0" y="88011"/>
                </a:moveTo>
                <a:lnTo>
                  <a:pt x="890778" y="88011"/>
                </a:lnTo>
                <a:lnTo>
                  <a:pt x="890778" y="0"/>
                </a:lnTo>
                <a:lnTo>
                  <a:pt x="1066800" y="176022"/>
                </a:lnTo>
                <a:lnTo>
                  <a:pt x="890778" y="352044"/>
                </a:lnTo>
                <a:lnTo>
                  <a:pt x="890778" y="264033"/>
                </a:lnTo>
                <a:lnTo>
                  <a:pt x="0" y="264033"/>
                </a:lnTo>
                <a:lnTo>
                  <a:pt x="0" y="88011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53336" y="2849371"/>
            <a:ext cx="805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chemeClr val="bg1"/>
                </a:solidFill>
                <a:latin typeface="Calibri"/>
                <a:cs typeface="Calibri"/>
              </a:rPr>
              <a:t>Com</a:t>
            </a: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pile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68317" y="2849371"/>
            <a:ext cx="942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chemeClr val="bg1"/>
                </a:solidFill>
                <a:latin typeface="Calibri"/>
                <a:cs typeface="Calibri"/>
              </a:rPr>
              <a:t>Assemble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61429" y="2685415"/>
            <a:ext cx="410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1800" b="1" spc="5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k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29200" y="5175884"/>
            <a:ext cx="1156970" cy="1374140"/>
          </a:xfrm>
          <a:custGeom>
            <a:avLst/>
            <a:gdLst/>
            <a:ahLst/>
            <a:cxnLst/>
            <a:rect l="l" t="t" r="r" b="b"/>
            <a:pathLst>
              <a:path w="1156970" h="1374140">
                <a:moveTo>
                  <a:pt x="0" y="0"/>
                </a:moveTo>
                <a:lnTo>
                  <a:pt x="1156462" y="0"/>
                </a:lnTo>
                <a:lnTo>
                  <a:pt x="1156462" y="1102398"/>
                </a:lnTo>
                <a:lnTo>
                  <a:pt x="1103911" y="1103608"/>
                </a:lnTo>
                <a:lnTo>
                  <a:pt x="1054537" y="1107109"/>
                </a:lnTo>
                <a:lnTo>
                  <a:pt x="1008127" y="1112707"/>
                </a:lnTo>
                <a:lnTo>
                  <a:pt x="964471" y="1120208"/>
                </a:lnTo>
                <a:lnTo>
                  <a:pt x="923355" y="1129417"/>
                </a:lnTo>
                <a:lnTo>
                  <a:pt x="884569" y="1140141"/>
                </a:lnTo>
                <a:lnTo>
                  <a:pt x="847900" y="1152184"/>
                </a:lnTo>
                <a:lnTo>
                  <a:pt x="780068" y="1179456"/>
                </a:lnTo>
                <a:lnTo>
                  <a:pt x="718165" y="1209679"/>
                </a:lnTo>
                <a:lnTo>
                  <a:pt x="660497" y="1241300"/>
                </a:lnTo>
                <a:lnTo>
                  <a:pt x="605370" y="1272765"/>
                </a:lnTo>
                <a:lnTo>
                  <a:pt x="578231" y="1287954"/>
                </a:lnTo>
                <a:lnTo>
                  <a:pt x="523739" y="1316274"/>
                </a:lnTo>
                <a:lnTo>
                  <a:pt x="467553" y="1340556"/>
                </a:lnTo>
                <a:lnTo>
                  <a:pt x="407980" y="1359246"/>
                </a:lnTo>
                <a:lnTo>
                  <a:pt x="343324" y="1370792"/>
                </a:lnTo>
                <a:lnTo>
                  <a:pt x="271892" y="1373639"/>
                </a:lnTo>
                <a:lnTo>
                  <a:pt x="233106" y="1371316"/>
                </a:lnTo>
                <a:lnTo>
                  <a:pt x="191990" y="1366236"/>
                </a:lnTo>
                <a:lnTo>
                  <a:pt x="148334" y="1358204"/>
                </a:lnTo>
                <a:lnTo>
                  <a:pt x="101924" y="1347028"/>
                </a:lnTo>
                <a:lnTo>
                  <a:pt x="52550" y="1332512"/>
                </a:lnTo>
                <a:lnTo>
                  <a:pt x="0" y="1314462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4450" y="5033009"/>
            <a:ext cx="1148715" cy="1116965"/>
          </a:xfrm>
          <a:custGeom>
            <a:avLst/>
            <a:gdLst/>
            <a:ahLst/>
            <a:cxnLst/>
            <a:rect l="l" t="t" r="r" b="b"/>
            <a:pathLst>
              <a:path w="1148714" h="1116964">
                <a:moveTo>
                  <a:pt x="0" y="142875"/>
                </a:moveTo>
                <a:lnTo>
                  <a:pt x="0" y="0"/>
                </a:lnTo>
                <a:lnTo>
                  <a:pt x="1148588" y="0"/>
                </a:lnTo>
                <a:lnTo>
                  <a:pt x="1148588" y="1109281"/>
                </a:lnTo>
                <a:lnTo>
                  <a:pt x="1116504" y="1110482"/>
                </a:lnTo>
                <a:lnTo>
                  <a:pt x="1088517" y="1113123"/>
                </a:lnTo>
                <a:lnTo>
                  <a:pt x="1068720" y="1115764"/>
                </a:lnTo>
                <a:lnTo>
                  <a:pt x="1061212" y="1116965"/>
                </a:ln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13984" y="4893564"/>
            <a:ext cx="1158875" cy="1111885"/>
          </a:xfrm>
          <a:custGeom>
            <a:avLst/>
            <a:gdLst/>
            <a:ahLst/>
            <a:cxnLst/>
            <a:rect l="l" t="t" r="r" b="b"/>
            <a:pathLst>
              <a:path w="1158875" h="1111885">
                <a:moveTo>
                  <a:pt x="0" y="139445"/>
                </a:moveTo>
                <a:lnTo>
                  <a:pt x="0" y="0"/>
                </a:lnTo>
                <a:lnTo>
                  <a:pt x="1158493" y="0"/>
                </a:lnTo>
                <a:lnTo>
                  <a:pt x="1158493" y="1105814"/>
                </a:lnTo>
                <a:lnTo>
                  <a:pt x="1122007" y="1106713"/>
                </a:lnTo>
                <a:lnTo>
                  <a:pt x="1090152" y="1108690"/>
                </a:lnTo>
                <a:lnTo>
                  <a:pt x="1067607" y="1110668"/>
                </a:lnTo>
                <a:lnTo>
                  <a:pt x="1059052" y="1111567"/>
                </a:ln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337428" y="4449826"/>
            <a:ext cx="838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Libraries</a:t>
            </a:r>
            <a:endParaRPr sz="1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587743" y="3276600"/>
            <a:ext cx="620395" cy="2195195"/>
          </a:xfrm>
          <a:custGeom>
            <a:avLst/>
            <a:gdLst/>
            <a:ahLst/>
            <a:cxnLst/>
            <a:rect l="l" t="t" r="r" b="b"/>
            <a:pathLst>
              <a:path w="620395" h="2195195">
                <a:moveTo>
                  <a:pt x="0" y="2039620"/>
                </a:moveTo>
                <a:lnTo>
                  <a:pt x="387604" y="2039620"/>
                </a:lnTo>
                <a:lnTo>
                  <a:pt x="387604" y="155067"/>
                </a:lnTo>
                <a:lnTo>
                  <a:pt x="310134" y="155067"/>
                </a:lnTo>
                <a:lnTo>
                  <a:pt x="465201" y="0"/>
                </a:lnTo>
                <a:lnTo>
                  <a:pt x="620268" y="155067"/>
                </a:lnTo>
                <a:lnTo>
                  <a:pt x="542671" y="155067"/>
                </a:lnTo>
                <a:lnTo>
                  <a:pt x="542671" y="2194687"/>
                </a:lnTo>
                <a:lnTo>
                  <a:pt x="0" y="2194687"/>
                </a:lnTo>
                <a:lnTo>
                  <a:pt x="0" y="2039620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53200" y="3124200"/>
            <a:ext cx="1066800" cy="426084"/>
          </a:xfrm>
          <a:custGeom>
            <a:avLst/>
            <a:gdLst/>
            <a:ahLst/>
            <a:cxnLst/>
            <a:rect l="l" t="t" r="r" b="b"/>
            <a:pathLst>
              <a:path w="1066800" h="426085">
                <a:moveTo>
                  <a:pt x="853821" y="0"/>
                </a:moveTo>
                <a:lnTo>
                  <a:pt x="853821" y="106552"/>
                </a:lnTo>
                <a:lnTo>
                  <a:pt x="0" y="106552"/>
                </a:lnTo>
                <a:lnTo>
                  <a:pt x="0" y="319531"/>
                </a:lnTo>
                <a:lnTo>
                  <a:pt x="853821" y="319531"/>
                </a:lnTo>
                <a:lnTo>
                  <a:pt x="853821" y="426084"/>
                </a:lnTo>
                <a:lnTo>
                  <a:pt x="1066800" y="212978"/>
                </a:lnTo>
                <a:lnTo>
                  <a:pt x="8538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53200" y="3124200"/>
            <a:ext cx="1066800" cy="426084"/>
          </a:xfrm>
          <a:custGeom>
            <a:avLst/>
            <a:gdLst/>
            <a:ahLst/>
            <a:cxnLst/>
            <a:rect l="l" t="t" r="r" b="b"/>
            <a:pathLst>
              <a:path w="1066800" h="426085">
                <a:moveTo>
                  <a:pt x="0" y="106552"/>
                </a:moveTo>
                <a:lnTo>
                  <a:pt x="853821" y="106552"/>
                </a:lnTo>
                <a:lnTo>
                  <a:pt x="853821" y="0"/>
                </a:lnTo>
                <a:lnTo>
                  <a:pt x="1066800" y="212978"/>
                </a:lnTo>
                <a:lnTo>
                  <a:pt x="853821" y="426084"/>
                </a:lnTo>
                <a:lnTo>
                  <a:pt x="853821" y="319531"/>
                </a:lnTo>
                <a:lnTo>
                  <a:pt x="0" y="319531"/>
                </a:lnTo>
                <a:lnTo>
                  <a:pt x="0" y="106552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41918" y="2757782"/>
            <a:ext cx="887079" cy="1095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89291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90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800" y="1194823"/>
                </a:lnTo>
                <a:lnTo>
                  <a:pt x="1102229" y="1198156"/>
                </a:lnTo>
                <a:lnTo>
                  <a:pt x="1056410" y="1203492"/>
                </a:lnTo>
                <a:lnTo>
                  <a:pt x="1013160" y="1210655"/>
                </a:lnTo>
                <a:lnTo>
                  <a:pt x="972296" y="1219464"/>
                </a:lnTo>
                <a:lnTo>
                  <a:pt x="933634" y="1229743"/>
                </a:lnTo>
                <a:lnTo>
                  <a:pt x="896990" y="1241312"/>
                </a:lnTo>
                <a:lnTo>
                  <a:pt x="829025" y="1267610"/>
                </a:lnTo>
                <a:lnTo>
                  <a:pt x="766932" y="1296932"/>
                </a:lnTo>
                <a:lnTo>
                  <a:pt x="709243" y="1327851"/>
                </a:lnTo>
                <a:lnTo>
                  <a:pt x="654489" y="1358941"/>
                </a:lnTo>
                <a:lnTo>
                  <a:pt x="627754" y="1374105"/>
                </a:lnTo>
                <a:lnTo>
                  <a:pt x="574649" y="1402777"/>
                </a:lnTo>
                <a:lnTo>
                  <a:pt x="520810" y="1428055"/>
                </a:lnTo>
                <a:lnTo>
                  <a:pt x="464766" y="1448512"/>
                </a:lnTo>
                <a:lnTo>
                  <a:pt x="405051" y="1462722"/>
                </a:lnTo>
                <a:lnTo>
                  <a:pt x="340194" y="1469258"/>
                </a:lnTo>
                <a:lnTo>
                  <a:pt x="305380" y="1469203"/>
                </a:lnTo>
                <a:lnTo>
                  <a:pt x="230060" y="1461554"/>
                </a:lnTo>
                <a:lnTo>
                  <a:pt x="189188" y="1453604"/>
                </a:lnTo>
                <a:lnTo>
                  <a:pt x="145929" y="1442667"/>
                </a:lnTo>
                <a:lnTo>
                  <a:pt x="100100" y="1428562"/>
                </a:lnTo>
                <a:lnTo>
                  <a:pt x="51518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32718" y="2714348"/>
            <a:ext cx="887079" cy="1095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23403" y="3505237"/>
            <a:ext cx="892060" cy="3635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81600" y="5334000"/>
            <a:ext cx="892060" cy="3635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491981" y="6464909"/>
            <a:ext cx="128270" cy="156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t>42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0553" y="549560"/>
            <a:ext cx="1805939" cy="5212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chemeClr val="bg1"/>
                </a:solidFill>
              </a:rPr>
              <a:t>Loa</a:t>
            </a:r>
            <a:r>
              <a:rPr spc="5" dirty="0">
                <a:solidFill>
                  <a:schemeClr val="bg1"/>
                </a:solidFill>
              </a:rPr>
              <a:t>d</a:t>
            </a:r>
            <a:r>
              <a:rPr dirty="0">
                <a:solidFill>
                  <a:schemeClr val="bg1"/>
                </a:solidFill>
              </a:rPr>
              <a:t>ing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6198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90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793" y="1194823"/>
                </a:lnTo>
                <a:lnTo>
                  <a:pt x="1102214" y="1198156"/>
                </a:lnTo>
                <a:lnTo>
                  <a:pt x="1056388" y="1203492"/>
                </a:lnTo>
                <a:lnTo>
                  <a:pt x="1013132" y="1210655"/>
                </a:lnTo>
                <a:lnTo>
                  <a:pt x="972262" y="1219464"/>
                </a:lnTo>
                <a:lnTo>
                  <a:pt x="933595" y="1229743"/>
                </a:lnTo>
                <a:lnTo>
                  <a:pt x="896947" y="1241312"/>
                </a:lnTo>
                <a:lnTo>
                  <a:pt x="828973" y="1267610"/>
                </a:lnTo>
                <a:lnTo>
                  <a:pt x="766874" y="1296932"/>
                </a:lnTo>
                <a:lnTo>
                  <a:pt x="709180" y="1327851"/>
                </a:lnTo>
                <a:lnTo>
                  <a:pt x="654423" y="1358941"/>
                </a:lnTo>
                <a:lnTo>
                  <a:pt x="627687" y="1374105"/>
                </a:lnTo>
                <a:lnTo>
                  <a:pt x="574583" y="1402777"/>
                </a:lnTo>
                <a:lnTo>
                  <a:pt x="520745" y="1428055"/>
                </a:lnTo>
                <a:lnTo>
                  <a:pt x="464705" y="1448512"/>
                </a:lnTo>
                <a:lnTo>
                  <a:pt x="404995" y="1462722"/>
                </a:lnTo>
                <a:lnTo>
                  <a:pt x="340146" y="1469258"/>
                </a:lnTo>
                <a:lnTo>
                  <a:pt x="305336" y="1469203"/>
                </a:lnTo>
                <a:lnTo>
                  <a:pt x="230027" y="1461554"/>
                </a:lnTo>
                <a:lnTo>
                  <a:pt x="189160" y="1453604"/>
                </a:lnTo>
                <a:lnTo>
                  <a:pt x="145908" y="1442667"/>
                </a:lnTo>
                <a:lnTo>
                  <a:pt x="100086" y="1428562"/>
                </a:lnTo>
                <a:lnTo>
                  <a:pt x="51511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137" y="2935527"/>
            <a:ext cx="1070559" cy="3623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28800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89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790" y="1194823"/>
                </a:lnTo>
                <a:lnTo>
                  <a:pt x="1102208" y="1198156"/>
                </a:lnTo>
                <a:lnTo>
                  <a:pt x="1056379" y="1203492"/>
                </a:lnTo>
                <a:lnTo>
                  <a:pt x="1013120" y="1210655"/>
                </a:lnTo>
                <a:lnTo>
                  <a:pt x="972248" y="1219464"/>
                </a:lnTo>
                <a:lnTo>
                  <a:pt x="933578" y="1229743"/>
                </a:lnTo>
                <a:lnTo>
                  <a:pt x="896928" y="1241312"/>
                </a:lnTo>
                <a:lnTo>
                  <a:pt x="828951" y="1267610"/>
                </a:lnTo>
                <a:lnTo>
                  <a:pt x="766849" y="1296932"/>
                </a:lnTo>
                <a:lnTo>
                  <a:pt x="709153" y="1327851"/>
                </a:lnTo>
                <a:lnTo>
                  <a:pt x="654395" y="1358941"/>
                </a:lnTo>
                <a:lnTo>
                  <a:pt x="627659" y="1374105"/>
                </a:lnTo>
                <a:lnTo>
                  <a:pt x="574554" y="1402777"/>
                </a:lnTo>
                <a:lnTo>
                  <a:pt x="520717" y="1428055"/>
                </a:lnTo>
                <a:lnTo>
                  <a:pt x="464679" y="1448512"/>
                </a:lnTo>
                <a:lnTo>
                  <a:pt x="404971" y="1462722"/>
                </a:lnTo>
                <a:lnTo>
                  <a:pt x="340126" y="1469258"/>
                </a:lnTo>
                <a:lnTo>
                  <a:pt x="305318" y="1469203"/>
                </a:lnTo>
                <a:lnTo>
                  <a:pt x="230012" y="1461554"/>
                </a:lnTo>
                <a:lnTo>
                  <a:pt x="189148" y="1453604"/>
                </a:lnTo>
                <a:lnTo>
                  <a:pt x="145898" y="1442667"/>
                </a:lnTo>
                <a:lnTo>
                  <a:pt x="100079" y="1428562"/>
                </a:lnTo>
                <a:lnTo>
                  <a:pt x="51508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6076" y="2770200"/>
            <a:ext cx="1092885" cy="918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6839" y="2151634"/>
            <a:ext cx="1201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</a:t>
            </a:r>
            <a:r>
              <a:rPr sz="1800" b="1" u="heavy" spc="-9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34336" y="2163571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Assembly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60775" y="2163571"/>
            <a:ext cx="1034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Object</a:t>
            </a:r>
            <a:r>
              <a:rPr sz="1800" b="1" u="heavy" spc="-8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File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13628" y="2151634"/>
            <a:ext cx="1019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Binary</a:t>
            </a:r>
            <a:r>
              <a:rPr sz="1800" b="1" u="heavy" spc="-9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File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81400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89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790" y="1194823"/>
                </a:lnTo>
                <a:lnTo>
                  <a:pt x="1102208" y="1198156"/>
                </a:lnTo>
                <a:lnTo>
                  <a:pt x="1056379" y="1203492"/>
                </a:lnTo>
                <a:lnTo>
                  <a:pt x="1013120" y="1210655"/>
                </a:lnTo>
                <a:lnTo>
                  <a:pt x="972248" y="1219464"/>
                </a:lnTo>
                <a:lnTo>
                  <a:pt x="933578" y="1229743"/>
                </a:lnTo>
                <a:lnTo>
                  <a:pt x="896928" y="1241312"/>
                </a:lnTo>
                <a:lnTo>
                  <a:pt x="828951" y="1267610"/>
                </a:lnTo>
                <a:lnTo>
                  <a:pt x="766849" y="1296932"/>
                </a:lnTo>
                <a:lnTo>
                  <a:pt x="709153" y="1327851"/>
                </a:lnTo>
                <a:lnTo>
                  <a:pt x="654395" y="1358941"/>
                </a:lnTo>
                <a:lnTo>
                  <a:pt x="627659" y="1374105"/>
                </a:lnTo>
                <a:lnTo>
                  <a:pt x="574554" y="1402777"/>
                </a:lnTo>
                <a:lnTo>
                  <a:pt x="520717" y="1428055"/>
                </a:lnTo>
                <a:lnTo>
                  <a:pt x="464679" y="1448512"/>
                </a:lnTo>
                <a:lnTo>
                  <a:pt x="404971" y="1462722"/>
                </a:lnTo>
                <a:lnTo>
                  <a:pt x="340126" y="1469258"/>
                </a:lnTo>
                <a:lnTo>
                  <a:pt x="305318" y="1469203"/>
                </a:lnTo>
                <a:lnTo>
                  <a:pt x="230012" y="1461554"/>
                </a:lnTo>
                <a:lnTo>
                  <a:pt x="189148" y="1453604"/>
                </a:lnTo>
                <a:lnTo>
                  <a:pt x="145898" y="1442667"/>
                </a:lnTo>
                <a:lnTo>
                  <a:pt x="100079" y="1428562"/>
                </a:lnTo>
                <a:lnTo>
                  <a:pt x="51508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41247" y="3273044"/>
            <a:ext cx="411480" cy="264795"/>
          </a:xfrm>
          <a:custGeom>
            <a:avLst/>
            <a:gdLst/>
            <a:ahLst/>
            <a:cxnLst/>
            <a:rect l="l" t="t" r="r" b="b"/>
            <a:pathLst>
              <a:path w="411480" h="264795">
                <a:moveTo>
                  <a:pt x="0" y="66166"/>
                </a:moveTo>
                <a:lnTo>
                  <a:pt x="279146" y="66166"/>
                </a:lnTo>
                <a:lnTo>
                  <a:pt x="279146" y="0"/>
                </a:lnTo>
                <a:lnTo>
                  <a:pt x="411353" y="132333"/>
                </a:lnTo>
                <a:lnTo>
                  <a:pt x="279146" y="264540"/>
                </a:lnTo>
                <a:lnTo>
                  <a:pt x="279146" y="198500"/>
                </a:lnTo>
                <a:lnTo>
                  <a:pt x="0" y="198500"/>
                </a:lnTo>
                <a:lnTo>
                  <a:pt x="0" y="66166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69644" y="4068826"/>
            <a:ext cx="805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chemeClr val="bg1"/>
                </a:solidFill>
                <a:latin typeface="Calibri"/>
                <a:cs typeface="Calibri"/>
              </a:rPr>
              <a:t>Com</a:t>
            </a: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pile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22194" y="4068826"/>
            <a:ext cx="942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chemeClr val="bg1"/>
                </a:solidFill>
                <a:latin typeface="Calibri"/>
                <a:cs typeface="Calibri"/>
              </a:rPr>
              <a:t>Assemble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75175" y="4068826"/>
            <a:ext cx="410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1800" b="1" spc="5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k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29000" y="5404484"/>
            <a:ext cx="1156970" cy="1374140"/>
          </a:xfrm>
          <a:custGeom>
            <a:avLst/>
            <a:gdLst/>
            <a:ahLst/>
            <a:cxnLst/>
            <a:rect l="l" t="t" r="r" b="b"/>
            <a:pathLst>
              <a:path w="1156970" h="1374140">
                <a:moveTo>
                  <a:pt x="0" y="0"/>
                </a:moveTo>
                <a:lnTo>
                  <a:pt x="1156462" y="0"/>
                </a:lnTo>
                <a:lnTo>
                  <a:pt x="1156462" y="1102398"/>
                </a:lnTo>
                <a:lnTo>
                  <a:pt x="1103911" y="1103608"/>
                </a:lnTo>
                <a:lnTo>
                  <a:pt x="1054537" y="1107109"/>
                </a:lnTo>
                <a:lnTo>
                  <a:pt x="1008127" y="1112707"/>
                </a:lnTo>
                <a:lnTo>
                  <a:pt x="964471" y="1120208"/>
                </a:lnTo>
                <a:lnTo>
                  <a:pt x="923355" y="1129417"/>
                </a:lnTo>
                <a:lnTo>
                  <a:pt x="884569" y="1140141"/>
                </a:lnTo>
                <a:lnTo>
                  <a:pt x="847900" y="1152184"/>
                </a:lnTo>
                <a:lnTo>
                  <a:pt x="780068" y="1179456"/>
                </a:lnTo>
                <a:lnTo>
                  <a:pt x="718165" y="1209679"/>
                </a:lnTo>
                <a:lnTo>
                  <a:pt x="660497" y="1241300"/>
                </a:lnTo>
                <a:lnTo>
                  <a:pt x="605370" y="1272765"/>
                </a:lnTo>
                <a:lnTo>
                  <a:pt x="578231" y="1287954"/>
                </a:lnTo>
                <a:lnTo>
                  <a:pt x="523739" y="1316274"/>
                </a:lnTo>
                <a:lnTo>
                  <a:pt x="467553" y="1340556"/>
                </a:lnTo>
                <a:lnTo>
                  <a:pt x="407980" y="1359246"/>
                </a:lnTo>
                <a:lnTo>
                  <a:pt x="343324" y="1370792"/>
                </a:lnTo>
                <a:lnTo>
                  <a:pt x="271892" y="1373639"/>
                </a:lnTo>
                <a:lnTo>
                  <a:pt x="233106" y="1371316"/>
                </a:lnTo>
                <a:lnTo>
                  <a:pt x="191990" y="1366236"/>
                </a:lnTo>
                <a:lnTo>
                  <a:pt x="148334" y="1358204"/>
                </a:lnTo>
                <a:lnTo>
                  <a:pt x="101924" y="1347028"/>
                </a:lnTo>
                <a:lnTo>
                  <a:pt x="52550" y="1332512"/>
                </a:lnTo>
                <a:lnTo>
                  <a:pt x="0" y="131446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24250" y="5261609"/>
            <a:ext cx="1148715" cy="1116965"/>
          </a:xfrm>
          <a:custGeom>
            <a:avLst/>
            <a:gdLst/>
            <a:ahLst/>
            <a:cxnLst/>
            <a:rect l="l" t="t" r="r" b="b"/>
            <a:pathLst>
              <a:path w="1148714" h="1116964">
                <a:moveTo>
                  <a:pt x="0" y="142874"/>
                </a:moveTo>
                <a:lnTo>
                  <a:pt x="0" y="0"/>
                </a:lnTo>
                <a:lnTo>
                  <a:pt x="1148588" y="0"/>
                </a:lnTo>
                <a:lnTo>
                  <a:pt x="1148588" y="1109281"/>
                </a:lnTo>
                <a:lnTo>
                  <a:pt x="1116504" y="1110482"/>
                </a:lnTo>
                <a:lnTo>
                  <a:pt x="1088517" y="1113123"/>
                </a:lnTo>
                <a:lnTo>
                  <a:pt x="1068720" y="1115764"/>
                </a:lnTo>
                <a:lnTo>
                  <a:pt x="1061212" y="1116964"/>
                </a:lnTo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13784" y="5122164"/>
            <a:ext cx="1158875" cy="1111885"/>
          </a:xfrm>
          <a:custGeom>
            <a:avLst/>
            <a:gdLst/>
            <a:ahLst/>
            <a:cxnLst/>
            <a:rect l="l" t="t" r="r" b="b"/>
            <a:pathLst>
              <a:path w="1158875" h="1111885">
                <a:moveTo>
                  <a:pt x="0" y="139446"/>
                </a:moveTo>
                <a:lnTo>
                  <a:pt x="0" y="0"/>
                </a:lnTo>
                <a:lnTo>
                  <a:pt x="1158493" y="0"/>
                </a:lnTo>
                <a:lnTo>
                  <a:pt x="1158493" y="1105814"/>
                </a:lnTo>
                <a:lnTo>
                  <a:pt x="1122007" y="1106713"/>
                </a:lnTo>
                <a:lnTo>
                  <a:pt x="1090152" y="1108690"/>
                </a:lnTo>
                <a:lnTo>
                  <a:pt x="1067607" y="1110668"/>
                </a:lnTo>
                <a:lnTo>
                  <a:pt x="1059052" y="1111567"/>
                </a:lnTo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736975" y="4678426"/>
            <a:ext cx="838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Libraries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53304" y="3352800"/>
            <a:ext cx="318770" cy="2195195"/>
          </a:xfrm>
          <a:custGeom>
            <a:avLst/>
            <a:gdLst/>
            <a:ahLst/>
            <a:cxnLst/>
            <a:rect l="l" t="t" r="r" b="b"/>
            <a:pathLst>
              <a:path w="318770" h="2195195">
                <a:moveTo>
                  <a:pt x="278511" y="79629"/>
                </a:moveTo>
                <a:lnTo>
                  <a:pt x="198882" y="79629"/>
                </a:lnTo>
                <a:lnTo>
                  <a:pt x="198882" y="2115185"/>
                </a:lnTo>
                <a:lnTo>
                  <a:pt x="0" y="2115185"/>
                </a:lnTo>
                <a:lnTo>
                  <a:pt x="0" y="2194687"/>
                </a:lnTo>
                <a:lnTo>
                  <a:pt x="278511" y="2194687"/>
                </a:lnTo>
                <a:lnTo>
                  <a:pt x="278511" y="79629"/>
                </a:lnTo>
                <a:close/>
              </a:path>
              <a:path w="318770" h="2195195">
                <a:moveTo>
                  <a:pt x="238633" y="0"/>
                </a:moveTo>
                <a:lnTo>
                  <a:pt x="159131" y="79629"/>
                </a:lnTo>
                <a:lnTo>
                  <a:pt x="318262" y="79629"/>
                </a:lnTo>
                <a:lnTo>
                  <a:pt x="2386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53304" y="3352800"/>
            <a:ext cx="318770" cy="2195195"/>
          </a:xfrm>
          <a:custGeom>
            <a:avLst/>
            <a:gdLst/>
            <a:ahLst/>
            <a:cxnLst/>
            <a:rect l="l" t="t" r="r" b="b"/>
            <a:pathLst>
              <a:path w="318770" h="2195195">
                <a:moveTo>
                  <a:pt x="0" y="2115185"/>
                </a:moveTo>
                <a:lnTo>
                  <a:pt x="198882" y="2115185"/>
                </a:lnTo>
                <a:lnTo>
                  <a:pt x="198882" y="79629"/>
                </a:lnTo>
                <a:lnTo>
                  <a:pt x="159131" y="79629"/>
                </a:lnTo>
                <a:lnTo>
                  <a:pt x="238633" y="0"/>
                </a:lnTo>
                <a:lnTo>
                  <a:pt x="318262" y="79629"/>
                </a:lnTo>
                <a:lnTo>
                  <a:pt x="278511" y="79629"/>
                </a:lnTo>
                <a:lnTo>
                  <a:pt x="278511" y="2194687"/>
                </a:lnTo>
                <a:lnTo>
                  <a:pt x="0" y="2194687"/>
                </a:lnTo>
                <a:lnTo>
                  <a:pt x="0" y="2115185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93847" y="3276600"/>
            <a:ext cx="411480" cy="264795"/>
          </a:xfrm>
          <a:custGeom>
            <a:avLst/>
            <a:gdLst/>
            <a:ahLst/>
            <a:cxnLst/>
            <a:rect l="l" t="t" r="r" b="b"/>
            <a:pathLst>
              <a:path w="411479" h="264795">
                <a:moveTo>
                  <a:pt x="0" y="66166"/>
                </a:moveTo>
                <a:lnTo>
                  <a:pt x="279019" y="66166"/>
                </a:lnTo>
                <a:lnTo>
                  <a:pt x="279019" y="0"/>
                </a:lnTo>
                <a:lnTo>
                  <a:pt x="411353" y="132206"/>
                </a:lnTo>
                <a:lnTo>
                  <a:pt x="279019" y="264540"/>
                </a:lnTo>
                <a:lnTo>
                  <a:pt x="279019" y="198373"/>
                </a:lnTo>
                <a:lnTo>
                  <a:pt x="0" y="198373"/>
                </a:lnTo>
                <a:lnTo>
                  <a:pt x="0" y="66166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56226" y="3276600"/>
            <a:ext cx="452755" cy="264795"/>
          </a:xfrm>
          <a:custGeom>
            <a:avLst/>
            <a:gdLst/>
            <a:ahLst/>
            <a:cxnLst/>
            <a:rect l="l" t="t" r="r" b="b"/>
            <a:pathLst>
              <a:path w="452754" h="264795">
                <a:moveTo>
                  <a:pt x="320167" y="0"/>
                </a:moveTo>
                <a:lnTo>
                  <a:pt x="320167" y="66166"/>
                </a:lnTo>
                <a:lnTo>
                  <a:pt x="0" y="66166"/>
                </a:lnTo>
                <a:lnTo>
                  <a:pt x="0" y="198373"/>
                </a:lnTo>
                <a:lnTo>
                  <a:pt x="320167" y="198373"/>
                </a:lnTo>
                <a:lnTo>
                  <a:pt x="320167" y="264540"/>
                </a:lnTo>
                <a:lnTo>
                  <a:pt x="452373" y="132206"/>
                </a:lnTo>
                <a:lnTo>
                  <a:pt x="3201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56226" y="3276600"/>
            <a:ext cx="452755" cy="264795"/>
          </a:xfrm>
          <a:custGeom>
            <a:avLst/>
            <a:gdLst/>
            <a:ahLst/>
            <a:cxnLst/>
            <a:rect l="l" t="t" r="r" b="b"/>
            <a:pathLst>
              <a:path w="452754" h="264795">
                <a:moveTo>
                  <a:pt x="0" y="66166"/>
                </a:moveTo>
                <a:lnTo>
                  <a:pt x="320167" y="66166"/>
                </a:lnTo>
                <a:lnTo>
                  <a:pt x="320167" y="0"/>
                </a:lnTo>
                <a:lnTo>
                  <a:pt x="452373" y="132206"/>
                </a:lnTo>
                <a:lnTo>
                  <a:pt x="320167" y="264540"/>
                </a:lnTo>
                <a:lnTo>
                  <a:pt x="320167" y="198373"/>
                </a:lnTo>
                <a:lnTo>
                  <a:pt x="0" y="198373"/>
                </a:lnTo>
                <a:lnTo>
                  <a:pt x="0" y="66166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29400" y="3276600"/>
            <a:ext cx="411480" cy="264795"/>
          </a:xfrm>
          <a:custGeom>
            <a:avLst/>
            <a:gdLst/>
            <a:ahLst/>
            <a:cxnLst/>
            <a:rect l="l" t="t" r="r" b="b"/>
            <a:pathLst>
              <a:path w="411479" h="264795">
                <a:moveTo>
                  <a:pt x="0" y="66166"/>
                </a:moveTo>
                <a:lnTo>
                  <a:pt x="279019" y="66166"/>
                </a:lnTo>
                <a:lnTo>
                  <a:pt x="279019" y="0"/>
                </a:lnTo>
                <a:lnTo>
                  <a:pt x="411353" y="132206"/>
                </a:lnTo>
                <a:lnTo>
                  <a:pt x="279019" y="264540"/>
                </a:lnTo>
                <a:lnTo>
                  <a:pt x="279019" y="198373"/>
                </a:lnTo>
                <a:lnTo>
                  <a:pt x="0" y="198373"/>
                </a:lnTo>
                <a:lnTo>
                  <a:pt x="0" y="66166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233919" y="2151634"/>
            <a:ext cx="745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Process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25590" y="4149597"/>
            <a:ext cx="480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oad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162800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90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790" y="1194823"/>
                </a:lnTo>
                <a:lnTo>
                  <a:pt x="1102208" y="1198156"/>
                </a:lnTo>
                <a:lnTo>
                  <a:pt x="1056379" y="1203492"/>
                </a:lnTo>
                <a:lnTo>
                  <a:pt x="1013120" y="1210655"/>
                </a:lnTo>
                <a:lnTo>
                  <a:pt x="972248" y="1219464"/>
                </a:lnTo>
                <a:lnTo>
                  <a:pt x="933578" y="1229743"/>
                </a:lnTo>
                <a:lnTo>
                  <a:pt x="896928" y="1241312"/>
                </a:lnTo>
                <a:lnTo>
                  <a:pt x="828951" y="1267610"/>
                </a:lnTo>
                <a:lnTo>
                  <a:pt x="766849" y="1296932"/>
                </a:lnTo>
                <a:lnTo>
                  <a:pt x="709153" y="1327851"/>
                </a:lnTo>
                <a:lnTo>
                  <a:pt x="654395" y="1358941"/>
                </a:lnTo>
                <a:lnTo>
                  <a:pt x="627659" y="1374105"/>
                </a:lnTo>
                <a:lnTo>
                  <a:pt x="574554" y="1402777"/>
                </a:lnTo>
                <a:lnTo>
                  <a:pt x="520717" y="1428055"/>
                </a:lnTo>
                <a:lnTo>
                  <a:pt x="464679" y="1448512"/>
                </a:lnTo>
                <a:lnTo>
                  <a:pt x="404971" y="1462722"/>
                </a:lnTo>
                <a:lnTo>
                  <a:pt x="340126" y="1469258"/>
                </a:lnTo>
                <a:lnTo>
                  <a:pt x="305318" y="1469203"/>
                </a:lnTo>
                <a:lnTo>
                  <a:pt x="230012" y="1461554"/>
                </a:lnTo>
                <a:lnTo>
                  <a:pt x="189148" y="1453604"/>
                </a:lnTo>
                <a:lnTo>
                  <a:pt x="145898" y="1442667"/>
                </a:lnTo>
                <a:lnTo>
                  <a:pt x="100079" y="1428562"/>
                </a:lnTo>
                <a:lnTo>
                  <a:pt x="51508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79640" y="2743149"/>
            <a:ext cx="949959" cy="11297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41718" y="2757782"/>
            <a:ext cx="887079" cy="10956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81400" y="5638800"/>
            <a:ext cx="892060" cy="3635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34000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90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790" y="1194823"/>
                </a:lnTo>
                <a:lnTo>
                  <a:pt x="1102208" y="1198156"/>
                </a:lnTo>
                <a:lnTo>
                  <a:pt x="1056379" y="1203492"/>
                </a:lnTo>
                <a:lnTo>
                  <a:pt x="1013120" y="1210655"/>
                </a:lnTo>
                <a:lnTo>
                  <a:pt x="972248" y="1219464"/>
                </a:lnTo>
                <a:lnTo>
                  <a:pt x="933578" y="1229743"/>
                </a:lnTo>
                <a:lnTo>
                  <a:pt x="896928" y="1241312"/>
                </a:lnTo>
                <a:lnTo>
                  <a:pt x="828951" y="1267610"/>
                </a:lnTo>
                <a:lnTo>
                  <a:pt x="766849" y="1296932"/>
                </a:lnTo>
                <a:lnTo>
                  <a:pt x="709153" y="1327851"/>
                </a:lnTo>
                <a:lnTo>
                  <a:pt x="654395" y="1358941"/>
                </a:lnTo>
                <a:lnTo>
                  <a:pt x="627659" y="1374105"/>
                </a:lnTo>
                <a:lnTo>
                  <a:pt x="574554" y="1402777"/>
                </a:lnTo>
                <a:lnTo>
                  <a:pt x="520717" y="1428055"/>
                </a:lnTo>
                <a:lnTo>
                  <a:pt x="464679" y="1448512"/>
                </a:lnTo>
                <a:lnTo>
                  <a:pt x="404971" y="1462722"/>
                </a:lnTo>
                <a:lnTo>
                  <a:pt x="340126" y="1469258"/>
                </a:lnTo>
                <a:lnTo>
                  <a:pt x="305318" y="1469203"/>
                </a:lnTo>
                <a:lnTo>
                  <a:pt x="230012" y="1461554"/>
                </a:lnTo>
                <a:lnTo>
                  <a:pt x="189148" y="1453604"/>
                </a:lnTo>
                <a:lnTo>
                  <a:pt x="145898" y="1442667"/>
                </a:lnTo>
                <a:lnTo>
                  <a:pt x="100079" y="1428562"/>
                </a:lnTo>
                <a:lnTo>
                  <a:pt x="51508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77427" y="2714348"/>
            <a:ext cx="887079" cy="10956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68111" y="3505237"/>
            <a:ext cx="892060" cy="3635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491981" y="6464909"/>
            <a:ext cx="128270" cy="156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t>43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3309" y="549560"/>
            <a:ext cx="1897380" cy="5212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chemeClr val="bg1"/>
                </a:solidFill>
              </a:rPr>
              <a:t>Running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13436" y="2227910"/>
            <a:ext cx="1165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Process,</a:t>
            </a:r>
            <a:r>
              <a:rPr sz="1800" b="1" u="heavy" spc="-6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t=0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62800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90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790" y="1194823"/>
                </a:lnTo>
                <a:lnTo>
                  <a:pt x="1102208" y="1198156"/>
                </a:lnTo>
                <a:lnTo>
                  <a:pt x="1056379" y="1203492"/>
                </a:lnTo>
                <a:lnTo>
                  <a:pt x="1013120" y="1210655"/>
                </a:lnTo>
                <a:lnTo>
                  <a:pt x="972248" y="1219464"/>
                </a:lnTo>
                <a:lnTo>
                  <a:pt x="933578" y="1229743"/>
                </a:lnTo>
                <a:lnTo>
                  <a:pt x="896928" y="1241312"/>
                </a:lnTo>
                <a:lnTo>
                  <a:pt x="828951" y="1267610"/>
                </a:lnTo>
                <a:lnTo>
                  <a:pt x="766849" y="1296932"/>
                </a:lnTo>
                <a:lnTo>
                  <a:pt x="709153" y="1327851"/>
                </a:lnTo>
                <a:lnTo>
                  <a:pt x="654395" y="1358941"/>
                </a:lnTo>
                <a:lnTo>
                  <a:pt x="627659" y="1374105"/>
                </a:lnTo>
                <a:lnTo>
                  <a:pt x="574554" y="1402777"/>
                </a:lnTo>
                <a:lnTo>
                  <a:pt x="520717" y="1428055"/>
                </a:lnTo>
                <a:lnTo>
                  <a:pt x="464679" y="1448512"/>
                </a:lnTo>
                <a:lnTo>
                  <a:pt x="404971" y="1462722"/>
                </a:lnTo>
                <a:lnTo>
                  <a:pt x="340126" y="1469258"/>
                </a:lnTo>
                <a:lnTo>
                  <a:pt x="305318" y="1469203"/>
                </a:lnTo>
                <a:lnTo>
                  <a:pt x="230012" y="1461554"/>
                </a:lnTo>
                <a:lnTo>
                  <a:pt x="189148" y="1453604"/>
                </a:lnTo>
                <a:lnTo>
                  <a:pt x="145898" y="1442667"/>
                </a:lnTo>
                <a:lnTo>
                  <a:pt x="100079" y="1428562"/>
                </a:lnTo>
                <a:lnTo>
                  <a:pt x="51508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79640" y="2743149"/>
            <a:ext cx="949959" cy="1129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90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793" y="1194823"/>
                </a:lnTo>
                <a:lnTo>
                  <a:pt x="1102214" y="1198156"/>
                </a:lnTo>
                <a:lnTo>
                  <a:pt x="1056388" y="1203492"/>
                </a:lnTo>
                <a:lnTo>
                  <a:pt x="1013132" y="1210655"/>
                </a:lnTo>
                <a:lnTo>
                  <a:pt x="972262" y="1219464"/>
                </a:lnTo>
                <a:lnTo>
                  <a:pt x="933595" y="1229743"/>
                </a:lnTo>
                <a:lnTo>
                  <a:pt x="896947" y="1241312"/>
                </a:lnTo>
                <a:lnTo>
                  <a:pt x="828973" y="1267610"/>
                </a:lnTo>
                <a:lnTo>
                  <a:pt x="766874" y="1296932"/>
                </a:lnTo>
                <a:lnTo>
                  <a:pt x="709180" y="1327851"/>
                </a:lnTo>
                <a:lnTo>
                  <a:pt x="654423" y="1358941"/>
                </a:lnTo>
                <a:lnTo>
                  <a:pt x="627687" y="1374105"/>
                </a:lnTo>
                <a:lnTo>
                  <a:pt x="574583" y="1402777"/>
                </a:lnTo>
                <a:lnTo>
                  <a:pt x="520745" y="1428055"/>
                </a:lnTo>
                <a:lnTo>
                  <a:pt x="464705" y="1448512"/>
                </a:lnTo>
                <a:lnTo>
                  <a:pt x="404995" y="1462722"/>
                </a:lnTo>
                <a:lnTo>
                  <a:pt x="340146" y="1469258"/>
                </a:lnTo>
                <a:lnTo>
                  <a:pt x="305336" y="1469203"/>
                </a:lnTo>
                <a:lnTo>
                  <a:pt x="230027" y="1461554"/>
                </a:lnTo>
                <a:lnTo>
                  <a:pt x="189160" y="1453604"/>
                </a:lnTo>
                <a:lnTo>
                  <a:pt x="145908" y="1442667"/>
                </a:lnTo>
                <a:lnTo>
                  <a:pt x="100086" y="1428562"/>
                </a:lnTo>
                <a:lnTo>
                  <a:pt x="51511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1640" y="2743149"/>
            <a:ext cx="949960" cy="1129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6400" y="3048000"/>
            <a:ext cx="802005" cy="352425"/>
          </a:xfrm>
          <a:custGeom>
            <a:avLst/>
            <a:gdLst/>
            <a:ahLst/>
            <a:cxnLst/>
            <a:rect l="l" t="t" r="r" b="b"/>
            <a:pathLst>
              <a:path w="802005" h="352425">
                <a:moveTo>
                  <a:pt x="0" y="88011"/>
                </a:moveTo>
                <a:lnTo>
                  <a:pt x="625475" y="88011"/>
                </a:lnTo>
                <a:lnTo>
                  <a:pt x="625475" y="0"/>
                </a:lnTo>
                <a:lnTo>
                  <a:pt x="801497" y="176022"/>
                </a:lnTo>
                <a:lnTo>
                  <a:pt x="625475" y="352044"/>
                </a:lnTo>
                <a:lnTo>
                  <a:pt x="625475" y="264033"/>
                </a:lnTo>
                <a:lnTo>
                  <a:pt x="0" y="264033"/>
                </a:lnTo>
                <a:lnTo>
                  <a:pt x="0" y="88011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27502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89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790" y="1194823"/>
                </a:lnTo>
                <a:lnTo>
                  <a:pt x="1102208" y="1198156"/>
                </a:lnTo>
                <a:lnTo>
                  <a:pt x="1056379" y="1203492"/>
                </a:lnTo>
                <a:lnTo>
                  <a:pt x="1013120" y="1210655"/>
                </a:lnTo>
                <a:lnTo>
                  <a:pt x="972248" y="1219464"/>
                </a:lnTo>
                <a:lnTo>
                  <a:pt x="933578" y="1229743"/>
                </a:lnTo>
                <a:lnTo>
                  <a:pt x="896928" y="1241312"/>
                </a:lnTo>
                <a:lnTo>
                  <a:pt x="828951" y="1267610"/>
                </a:lnTo>
                <a:lnTo>
                  <a:pt x="766849" y="1296932"/>
                </a:lnTo>
                <a:lnTo>
                  <a:pt x="709153" y="1327851"/>
                </a:lnTo>
                <a:lnTo>
                  <a:pt x="654395" y="1358941"/>
                </a:lnTo>
                <a:lnTo>
                  <a:pt x="627659" y="1374105"/>
                </a:lnTo>
                <a:lnTo>
                  <a:pt x="574554" y="1402777"/>
                </a:lnTo>
                <a:lnTo>
                  <a:pt x="520717" y="1428055"/>
                </a:lnTo>
                <a:lnTo>
                  <a:pt x="464679" y="1448512"/>
                </a:lnTo>
                <a:lnTo>
                  <a:pt x="404971" y="1462722"/>
                </a:lnTo>
                <a:lnTo>
                  <a:pt x="340126" y="1469258"/>
                </a:lnTo>
                <a:lnTo>
                  <a:pt x="305318" y="1469203"/>
                </a:lnTo>
                <a:lnTo>
                  <a:pt x="230012" y="1461554"/>
                </a:lnTo>
                <a:lnTo>
                  <a:pt x="189148" y="1453604"/>
                </a:lnTo>
                <a:lnTo>
                  <a:pt x="145898" y="1442667"/>
                </a:lnTo>
                <a:lnTo>
                  <a:pt x="100079" y="1428562"/>
                </a:lnTo>
                <a:lnTo>
                  <a:pt x="51508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4342" y="2743149"/>
            <a:ext cx="949959" cy="1129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99103" y="3048000"/>
            <a:ext cx="802005" cy="352425"/>
          </a:xfrm>
          <a:custGeom>
            <a:avLst/>
            <a:gdLst/>
            <a:ahLst/>
            <a:cxnLst/>
            <a:rect l="l" t="t" r="r" b="b"/>
            <a:pathLst>
              <a:path w="802004" h="352425">
                <a:moveTo>
                  <a:pt x="0" y="88011"/>
                </a:moveTo>
                <a:lnTo>
                  <a:pt x="625475" y="88011"/>
                </a:lnTo>
                <a:lnTo>
                  <a:pt x="625475" y="0"/>
                </a:lnTo>
                <a:lnTo>
                  <a:pt x="801497" y="176022"/>
                </a:lnTo>
                <a:lnTo>
                  <a:pt x="625475" y="352044"/>
                </a:lnTo>
                <a:lnTo>
                  <a:pt x="625475" y="264033"/>
                </a:lnTo>
                <a:lnTo>
                  <a:pt x="0" y="264033"/>
                </a:lnTo>
                <a:lnTo>
                  <a:pt x="0" y="88011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13503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89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790" y="1194823"/>
                </a:lnTo>
                <a:lnTo>
                  <a:pt x="1102208" y="1198156"/>
                </a:lnTo>
                <a:lnTo>
                  <a:pt x="1056379" y="1203492"/>
                </a:lnTo>
                <a:lnTo>
                  <a:pt x="1013120" y="1210655"/>
                </a:lnTo>
                <a:lnTo>
                  <a:pt x="972248" y="1219464"/>
                </a:lnTo>
                <a:lnTo>
                  <a:pt x="933578" y="1229743"/>
                </a:lnTo>
                <a:lnTo>
                  <a:pt x="896928" y="1241312"/>
                </a:lnTo>
                <a:lnTo>
                  <a:pt x="828951" y="1267610"/>
                </a:lnTo>
                <a:lnTo>
                  <a:pt x="766849" y="1296932"/>
                </a:lnTo>
                <a:lnTo>
                  <a:pt x="709153" y="1327851"/>
                </a:lnTo>
                <a:lnTo>
                  <a:pt x="654395" y="1358941"/>
                </a:lnTo>
                <a:lnTo>
                  <a:pt x="627659" y="1374105"/>
                </a:lnTo>
                <a:lnTo>
                  <a:pt x="574554" y="1402777"/>
                </a:lnTo>
                <a:lnTo>
                  <a:pt x="520717" y="1428055"/>
                </a:lnTo>
                <a:lnTo>
                  <a:pt x="464679" y="1448512"/>
                </a:lnTo>
                <a:lnTo>
                  <a:pt x="404971" y="1462722"/>
                </a:lnTo>
                <a:lnTo>
                  <a:pt x="340126" y="1469258"/>
                </a:lnTo>
                <a:lnTo>
                  <a:pt x="305318" y="1469203"/>
                </a:lnTo>
                <a:lnTo>
                  <a:pt x="230012" y="1461554"/>
                </a:lnTo>
                <a:lnTo>
                  <a:pt x="189148" y="1453604"/>
                </a:lnTo>
                <a:lnTo>
                  <a:pt x="145898" y="1442667"/>
                </a:lnTo>
                <a:lnTo>
                  <a:pt x="100079" y="1428562"/>
                </a:lnTo>
                <a:lnTo>
                  <a:pt x="51508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0342" y="2743149"/>
            <a:ext cx="949960" cy="1129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85103" y="3048000"/>
            <a:ext cx="802005" cy="352425"/>
          </a:xfrm>
          <a:custGeom>
            <a:avLst/>
            <a:gdLst/>
            <a:ahLst/>
            <a:cxnLst/>
            <a:rect l="l" t="t" r="r" b="b"/>
            <a:pathLst>
              <a:path w="802004" h="352425">
                <a:moveTo>
                  <a:pt x="0" y="88011"/>
                </a:moveTo>
                <a:lnTo>
                  <a:pt x="625475" y="88011"/>
                </a:lnTo>
                <a:lnTo>
                  <a:pt x="625475" y="0"/>
                </a:lnTo>
                <a:lnTo>
                  <a:pt x="801497" y="176022"/>
                </a:lnTo>
                <a:lnTo>
                  <a:pt x="625475" y="352044"/>
                </a:lnTo>
                <a:lnTo>
                  <a:pt x="625475" y="264033"/>
                </a:lnTo>
                <a:lnTo>
                  <a:pt x="0" y="264033"/>
                </a:lnTo>
                <a:lnTo>
                  <a:pt x="0" y="88011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69794" y="2227910"/>
            <a:ext cx="1165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Process,</a:t>
            </a:r>
            <a:r>
              <a:rPr sz="1800" b="1" u="heavy" spc="-6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t=1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91981" y="6464909"/>
            <a:ext cx="128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78787"/>
                </a:solidFill>
                <a:latin typeface="Calibri"/>
                <a:cs typeface="Calibri"/>
              </a:rPr>
              <a:t>44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77129" y="2227910"/>
            <a:ext cx="11055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Process,</a:t>
            </a:r>
            <a:r>
              <a:rPr sz="1800" b="1" u="heavy" spc="-6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t=i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66229" y="2227910"/>
            <a:ext cx="11722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Process,</a:t>
            </a:r>
            <a:r>
              <a:rPr sz="1800" b="1" u="heavy" spc="-6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t=n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93590" y="4285869"/>
            <a:ext cx="4514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St</a:t>
            </a:r>
            <a:r>
              <a:rPr sz="1800" b="1" spc="5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p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31594" y="4285869"/>
            <a:ext cx="4514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St</a:t>
            </a:r>
            <a:r>
              <a:rPr sz="1800" b="1" spc="5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p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42709" y="4285869"/>
            <a:ext cx="4514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St</a:t>
            </a:r>
            <a:r>
              <a:rPr sz="1800" b="1" spc="5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p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95EDB633-A1FD-426C-AF49-41361BE322F8}"/>
              </a:ext>
            </a:extLst>
          </p:cNvPr>
          <p:cNvSpPr txBox="1">
            <a:spLocks/>
          </p:cNvSpPr>
          <p:nvPr/>
        </p:nvSpPr>
        <p:spPr>
          <a:xfrm>
            <a:off x="628650" y="6467960"/>
            <a:ext cx="514350" cy="1560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ts val="1240"/>
              </a:lnSpc>
            </a:pPr>
            <a:r>
              <a:rPr lang="en-MY" sz="1200" dirty="0"/>
              <a:t>APU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767259"/>
            <a:ext cx="7886700" cy="5212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chemeClr val="bg1"/>
                </a:solidFill>
              </a:rPr>
              <a:t>RE</a:t>
            </a:r>
            <a:r>
              <a:rPr spc="-65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Domain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162800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90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790" y="1194823"/>
                </a:lnTo>
                <a:lnTo>
                  <a:pt x="1102208" y="1198156"/>
                </a:lnTo>
                <a:lnTo>
                  <a:pt x="1056379" y="1203492"/>
                </a:lnTo>
                <a:lnTo>
                  <a:pt x="1013120" y="1210655"/>
                </a:lnTo>
                <a:lnTo>
                  <a:pt x="972248" y="1219464"/>
                </a:lnTo>
                <a:lnTo>
                  <a:pt x="933578" y="1229743"/>
                </a:lnTo>
                <a:lnTo>
                  <a:pt x="896928" y="1241312"/>
                </a:lnTo>
                <a:lnTo>
                  <a:pt x="828951" y="1267610"/>
                </a:lnTo>
                <a:lnTo>
                  <a:pt x="766849" y="1296932"/>
                </a:lnTo>
                <a:lnTo>
                  <a:pt x="709153" y="1327851"/>
                </a:lnTo>
                <a:lnTo>
                  <a:pt x="654395" y="1358941"/>
                </a:lnTo>
                <a:lnTo>
                  <a:pt x="627659" y="1374105"/>
                </a:lnTo>
                <a:lnTo>
                  <a:pt x="574554" y="1402777"/>
                </a:lnTo>
                <a:lnTo>
                  <a:pt x="520717" y="1428055"/>
                </a:lnTo>
                <a:lnTo>
                  <a:pt x="464679" y="1448512"/>
                </a:lnTo>
                <a:lnTo>
                  <a:pt x="404971" y="1462722"/>
                </a:lnTo>
                <a:lnTo>
                  <a:pt x="340126" y="1469258"/>
                </a:lnTo>
                <a:lnTo>
                  <a:pt x="305318" y="1469203"/>
                </a:lnTo>
                <a:lnTo>
                  <a:pt x="230012" y="1461554"/>
                </a:lnTo>
                <a:lnTo>
                  <a:pt x="189148" y="1453604"/>
                </a:lnTo>
                <a:lnTo>
                  <a:pt x="145898" y="1442667"/>
                </a:lnTo>
                <a:lnTo>
                  <a:pt x="100079" y="1428562"/>
                </a:lnTo>
                <a:lnTo>
                  <a:pt x="51508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79640" y="2743149"/>
            <a:ext cx="949959" cy="1129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6400" y="3048000"/>
            <a:ext cx="802005" cy="352425"/>
          </a:xfrm>
          <a:custGeom>
            <a:avLst/>
            <a:gdLst/>
            <a:ahLst/>
            <a:cxnLst/>
            <a:rect l="l" t="t" r="r" b="b"/>
            <a:pathLst>
              <a:path w="802005" h="352425">
                <a:moveTo>
                  <a:pt x="0" y="88011"/>
                </a:moveTo>
                <a:lnTo>
                  <a:pt x="625475" y="88011"/>
                </a:lnTo>
                <a:lnTo>
                  <a:pt x="625475" y="0"/>
                </a:lnTo>
                <a:lnTo>
                  <a:pt x="801497" y="176022"/>
                </a:lnTo>
                <a:lnTo>
                  <a:pt x="625475" y="352044"/>
                </a:lnTo>
                <a:lnTo>
                  <a:pt x="625475" y="264033"/>
                </a:lnTo>
                <a:lnTo>
                  <a:pt x="0" y="264033"/>
                </a:lnTo>
                <a:lnTo>
                  <a:pt x="0" y="88011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4342" y="2743149"/>
            <a:ext cx="949959" cy="1129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99103" y="3048000"/>
            <a:ext cx="802005" cy="352425"/>
          </a:xfrm>
          <a:custGeom>
            <a:avLst/>
            <a:gdLst/>
            <a:ahLst/>
            <a:cxnLst/>
            <a:rect l="l" t="t" r="r" b="b"/>
            <a:pathLst>
              <a:path w="802004" h="352425">
                <a:moveTo>
                  <a:pt x="0" y="88011"/>
                </a:moveTo>
                <a:lnTo>
                  <a:pt x="625475" y="88011"/>
                </a:lnTo>
                <a:lnTo>
                  <a:pt x="625475" y="0"/>
                </a:lnTo>
                <a:lnTo>
                  <a:pt x="801497" y="176022"/>
                </a:lnTo>
                <a:lnTo>
                  <a:pt x="625475" y="352044"/>
                </a:lnTo>
                <a:lnTo>
                  <a:pt x="625475" y="264033"/>
                </a:lnTo>
                <a:lnTo>
                  <a:pt x="0" y="264033"/>
                </a:lnTo>
                <a:lnTo>
                  <a:pt x="0" y="88011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13503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89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790" y="1194823"/>
                </a:lnTo>
                <a:lnTo>
                  <a:pt x="1102208" y="1198156"/>
                </a:lnTo>
                <a:lnTo>
                  <a:pt x="1056379" y="1203492"/>
                </a:lnTo>
                <a:lnTo>
                  <a:pt x="1013120" y="1210655"/>
                </a:lnTo>
                <a:lnTo>
                  <a:pt x="972248" y="1219464"/>
                </a:lnTo>
                <a:lnTo>
                  <a:pt x="933578" y="1229743"/>
                </a:lnTo>
                <a:lnTo>
                  <a:pt x="896928" y="1241312"/>
                </a:lnTo>
                <a:lnTo>
                  <a:pt x="828951" y="1267610"/>
                </a:lnTo>
                <a:lnTo>
                  <a:pt x="766849" y="1296932"/>
                </a:lnTo>
                <a:lnTo>
                  <a:pt x="709153" y="1327851"/>
                </a:lnTo>
                <a:lnTo>
                  <a:pt x="654395" y="1358941"/>
                </a:lnTo>
                <a:lnTo>
                  <a:pt x="627659" y="1374105"/>
                </a:lnTo>
                <a:lnTo>
                  <a:pt x="574554" y="1402777"/>
                </a:lnTo>
                <a:lnTo>
                  <a:pt x="520717" y="1428055"/>
                </a:lnTo>
                <a:lnTo>
                  <a:pt x="464679" y="1448512"/>
                </a:lnTo>
                <a:lnTo>
                  <a:pt x="404971" y="1462722"/>
                </a:lnTo>
                <a:lnTo>
                  <a:pt x="340126" y="1469258"/>
                </a:lnTo>
                <a:lnTo>
                  <a:pt x="305318" y="1469203"/>
                </a:lnTo>
                <a:lnTo>
                  <a:pt x="230012" y="1461554"/>
                </a:lnTo>
                <a:lnTo>
                  <a:pt x="189148" y="1453604"/>
                </a:lnTo>
                <a:lnTo>
                  <a:pt x="145898" y="1442667"/>
                </a:lnTo>
                <a:lnTo>
                  <a:pt x="100079" y="1428562"/>
                </a:lnTo>
                <a:lnTo>
                  <a:pt x="51508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7502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89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790" y="1194823"/>
                </a:lnTo>
                <a:lnTo>
                  <a:pt x="1102208" y="1198156"/>
                </a:lnTo>
                <a:lnTo>
                  <a:pt x="1056379" y="1203492"/>
                </a:lnTo>
                <a:lnTo>
                  <a:pt x="1013120" y="1210655"/>
                </a:lnTo>
                <a:lnTo>
                  <a:pt x="972248" y="1219464"/>
                </a:lnTo>
                <a:lnTo>
                  <a:pt x="933578" y="1229743"/>
                </a:lnTo>
                <a:lnTo>
                  <a:pt x="896928" y="1241312"/>
                </a:lnTo>
                <a:lnTo>
                  <a:pt x="828951" y="1267610"/>
                </a:lnTo>
                <a:lnTo>
                  <a:pt x="766849" y="1296932"/>
                </a:lnTo>
                <a:lnTo>
                  <a:pt x="709153" y="1327851"/>
                </a:lnTo>
                <a:lnTo>
                  <a:pt x="654395" y="1358941"/>
                </a:lnTo>
                <a:lnTo>
                  <a:pt x="627659" y="1374105"/>
                </a:lnTo>
                <a:lnTo>
                  <a:pt x="574554" y="1402777"/>
                </a:lnTo>
                <a:lnTo>
                  <a:pt x="520717" y="1428055"/>
                </a:lnTo>
                <a:lnTo>
                  <a:pt x="464679" y="1448512"/>
                </a:lnTo>
                <a:lnTo>
                  <a:pt x="404971" y="1462722"/>
                </a:lnTo>
                <a:lnTo>
                  <a:pt x="340126" y="1469258"/>
                </a:lnTo>
                <a:lnTo>
                  <a:pt x="305318" y="1469203"/>
                </a:lnTo>
                <a:lnTo>
                  <a:pt x="230012" y="1461554"/>
                </a:lnTo>
                <a:lnTo>
                  <a:pt x="189148" y="1453604"/>
                </a:lnTo>
                <a:lnTo>
                  <a:pt x="145898" y="1442667"/>
                </a:lnTo>
                <a:lnTo>
                  <a:pt x="100079" y="1428562"/>
                </a:lnTo>
                <a:lnTo>
                  <a:pt x="51508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30342" y="2743149"/>
            <a:ext cx="949960" cy="1129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85103" y="3048000"/>
            <a:ext cx="802005" cy="352425"/>
          </a:xfrm>
          <a:custGeom>
            <a:avLst/>
            <a:gdLst/>
            <a:ahLst/>
            <a:cxnLst/>
            <a:rect l="l" t="t" r="r" b="b"/>
            <a:pathLst>
              <a:path w="802004" h="352425">
                <a:moveTo>
                  <a:pt x="0" y="88011"/>
                </a:moveTo>
                <a:lnTo>
                  <a:pt x="625475" y="88011"/>
                </a:lnTo>
                <a:lnTo>
                  <a:pt x="625475" y="0"/>
                </a:lnTo>
                <a:lnTo>
                  <a:pt x="801497" y="176022"/>
                </a:lnTo>
                <a:lnTo>
                  <a:pt x="625475" y="352044"/>
                </a:lnTo>
                <a:lnTo>
                  <a:pt x="625475" y="264033"/>
                </a:lnTo>
                <a:lnTo>
                  <a:pt x="0" y="264033"/>
                </a:lnTo>
                <a:lnTo>
                  <a:pt x="0" y="88011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69794" y="2227910"/>
            <a:ext cx="1165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Process,</a:t>
            </a:r>
            <a:r>
              <a:rPr sz="1800" b="1" u="heavy" spc="-6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t=0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77129" y="2227910"/>
            <a:ext cx="11055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Process,</a:t>
            </a:r>
            <a:r>
              <a:rPr sz="1800" b="1" u="heavy" spc="-6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t=i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6229" y="2227910"/>
            <a:ext cx="11722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Process,</a:t>
            </a:r>
            <a:r>
              <a:rPr sz="1800" b="1" u="heavy" spc="-6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t=n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3540" y="2151634"/>
            <a:ext cx="1019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Binary</a:t>
            </a:r>
            <a:r>
              <a:rPr sz="1800" b="1" u="heavy" spc="-9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File</a:t>
            </a:r>
            <a:endParaRPr sz="1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48154" y="4149597"/>
            <a:ext cx="480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oad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4800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90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793" y="1194823"/>
                </a:lnTo>
                <a:lnTo>
                  <a:pt x="1102214" y="1198156"/>
                </a:lnTo>
                <a:lnTo>
                  <a:pt x="1056388" y="1203492"/>
                </a:lnTo>
                <a:lnTo>
                  <a:pt x="1013132" y="1210655"/>
                </a:lnTo>
                <a:lnTo>
                  <a:pt x="972262" y="1219464"/>
                </a:lnTo>
                <a:lnTo>
                  <a:pt x="933595" y="1229743"/>
                </a:lnTo>
                <a:lnTo>
                  <a:pt x="896947" y="1241312"/>
                </a:lnTo>
                <a:lnTo>
                  <a:pt x="828973" y="1267610"/>
                </a:lnTo>
                <a:lnTo>
                  <a:pt x="766874" y="1296932"/>
                </a:lnTo>
                <a:lnTo>
                  <a:pt x="709180" y="1327851"/>
                </a:lnTo>
                <a:lnTo>
                  <a:pt x="654423" y="1358941"/>
                </a:lnTo>
                <a:lnTo>
                  <a:pt x="627687" y="1374105"/>
                </a:lnTo>
                <a:lnTo>
                  <a:pt x="574583" y="1402777"/>
                </a:lnTo>
                <a:lnTo>
                  <a:pt x="520745" y="1428055"/>
                </a:lnTo>
                <a:lnTo>
                  <a:pt x="464705" y="1448512"/>
                </a:lnTo>
                <a:lnTo>
                  <a:pt x="404995" y="1462722"/>
                </a:lnTo>
                <a:lnTo>
                  <a:pt x="340146" y="1469258"/>
                </a:lnTo>
                <a:lnTo>
                  <a:pt x="305336" y="1469203"/>
                </a:lnTo>
                <a:lnTo>
                  <a:pt x="230027" y="1461554"/>
                </a:lnTo>
                <a:lnTo>
                  <a:pt x="189160" y="1453604"/>
                </a:lnTo>
                <a:lnTo>
                  <a:pt x="145908" y="1442667"/>
                </a:lnTo>
                <a:lnTo>
                  <a:pt x="100086" y="1428562"/>
                </a:lnTo>
                <a:lnTo>
                  <a:pt x="51511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8176" y="2714348"/>
            <a:ext cx="887079" cy="1095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8912" y="3505237"/>
            <a:ext cx="892060" cy="363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117975" y="4149597"/>
            <a:ext cx="4514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St</a:t>
            </a:r>
            <a:r>
              <a:rPr sz="1800" b="1" spc="5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p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491981" y="6464909"/>
            <a:ext cx="128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78787"/>
                </a:solidFill>
                <a:latin typeface="Calibri"/>
                <a:cs typeface="Calibri"/>
              </a:rPr>
              <a:t>45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04228" y="4145026"/>
            <a:ext cx="4514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St</a:t>
            </a:r>
            <a:r>
              <a:rPr sz="1800" b="1" spc="5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p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67A536E4-4A5D-4BEC-A06C-16E93C66FECA}"/>
              </a:ext>
            </a:extLst>
          </p:cNvPr>
          <p:cNvSpPr txBox="1">
            <a:spLocks/>
          </p:cNvSpPr>
          <p:nvPr/>
        </p:nvSpPr>
        <p:spPr>
          <a:xfrm>
            <a:off x="628650" y="6467960"/>
            <a:ext cx="514350" cy="1560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ts val="1240"/>
              </a:lnSpc>
            </a:pPr>
            <a:r>
              <a:rPr lang="en-MY" sz="1200" dirty="0"/>
              <a:t>APU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767259"/>
            <a:ext cx="7886700" cy="5212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chemeClr val="bg1"/>
                </a:solidFill>
              </a:rPr>
              <a:t>RE</a:t>
            </a:r>
            <a:r>
              <a:rPr spc="-65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Domain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162800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90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790" y="1194823"/>
                </a:lnTo>
                <a:lnTo>
                  <a:pt x="1102208" y="1198156"/>
                </a:lnTo>
                <a:lnTo>
                  <a:pt x="1056379" y="1203492"/>
                </a:lnTo>
                <a:lnTo>
                  <a:pt x="1013120" y="1210655"/>
                </a:lnTo>
                <a:lnTo>
                  <a:pt x="972248" y="1219464"/>
                </a:lnTo>
                <a:lnTo>
                  <a:pt x="933578" y="1229743"/>
                </a:lnTo>
                <a:lnTo>
                  <a:pt x="896928" y="1241312"/>
                </a:lnTo>
                <a:lnTo>
                  <a:pt x="828951" y="1267610"/>
                </a:lnTo>
                <a:lnTo>
                  <a:pt x="766849" y="1296932"/>
                </a:lnTo>
                <a:lnTo>
                  <a:pt x="709153" y="1327851"/>
                </a:lnTo>
                <a:lnTo>
                  <a:pt x="654395" y="1358941"/>
                </a:lnTo>
                <a:lnTo>
                  <a:pt x="627659" y="1374105"/>
                </a:lnTo>
                <a:lnTo>
                  <a:pt x="574554" y="1402777"/>
                </a:lnTo>
                <a:lnTo>
                  <a:pt x="520717" y="1428055"/>
                </a:lnTo>
                <a:lnTo>
                  <a:pt x="464679" y="1448512"/>
                </a:lnTo>
                <a:lnTo>
                  <a:pt x="404971" y="1462722"/>
                </a:lnTo>
                <a:lnTo>
                  <a:pt x="340126" y="1469258"/>
                </a:lnTo>
                <a:lnTo>
                  <a:pt x="305318" y="1469203"/>
                </a:lnTo>
                <a:lnTo>
                  <a:pt x="230012" y="1461554"/>
                </a:lnTo>
                <a:lnTo>
                  <a:pt x="189148" y="1453604"/>
                </a:lnTo>
                <a:lnTo>
                  <a:pt x="145898" y="1442667"/>
                </a:lnTo>
                <a:lnTo>
                  <a:pt x="100079" y="1428562"/>
                </a:lnTo>
                <a:lnTo>
                  <a:pt x="51508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79640" y="2743149"/>
            <a:ext cx="949959" cy="1129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6400" y="3048000"/>
            <a:ext cx="802005" cy="352425"/>
          </a:xfrm>
          <a:custGeom>
            <a:avLst/>
            <a:gdLst/>
            <a:ahLst/>
            <a:cxnLst/>
            <a:rect l="l" t="t" r="r" b="b"/>
            <a:pathLst>
              <a:path w="802005" h="352425">
                <a:moveTo>
                  <a:pt x="0" y="88011"/>
                </a:moveTo>
                <a:lnTo>
                  <a:pt x="625475" y="88011"/>
                </a:lnTo>
                <a:lnTo>
                  <a:pt x="625475" y="0"/>
                </a:lnTo>
                <a:lnTo>
                  <a:pt x="801497" y="176022"/>
                </a:lnTo>
                <a:lnTo>
                  <a:pt x="625475" y="352044"/>
                </a:lnTo>
                <a:lnTo>
                  <a:pt x="625475" y="264033"/>
                </a:lnTo>
                <a:lnTo>
                  <a:pt x="0" y="264033"/>
                </a:lnTo>
                <a:lnTo>
                  <a:pt x="0" y="88011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7502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89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790" y="1194823"/>
                </a:lnTo>
                <a:lnTo>
                  <a:pt x="1102208" y="1198156"/>
                </a:lnTo>
                <a:lnTo>
                  <a:pt x="1056379" y="1203492"/>
                </a:lnTo>
                <a:lnTo>
                  <a:pt x="1013120" y="1210655"/>
                </a:lnTo>
                <a:lnTo>
                  <a:pt x="972248" y="1219464"/>
                </a:lnTo>
                <a:lnTo>
                  <a:pt x="933578" y="1229743"/>
                </a:lnTo>
                <a:lnTo>
                  <a:pt x="896928" y="1241312"/>
                </a:lnTo>
                <a:lnTo>
                  <a:pt x="828951" y="1267610"/>
                </a:lnTo>
                <a:lnTo>
                  <a:pt x="766849" y="1296932"/>
                </a:lnTo>
                <a:lnTo>
                  <a:pt x="709153" y="1327851"/>
                </a:lnTo>
                <a:lnTo>
                  <a:pt x="654395" y="1358941"/>
                </a:lnTo>
                <a:lnTo>
                  <a:pt x="627659" y="1374105"/>
                </a:lnTo>
                <a:lnTo>
                  <a:pt x="574554" y="1402777"/>
                </a:lnTo>
                <a:lnTo>
                  <a:pt x="520717" y="1428055"/>
                </a:lnTo>
                <a:lnTo>
                  <a:pt x="464679" y="1448512"/>
                </a:lnTo>
                <a:lnTo>
                  <a:pt x="404971" y="1462722"/>
                </a:lnTo>
                <a:lnTo>
                  <a:pt x="340126" y="1469258"/>
                </a:lnTo>
                <a:lnTo>
                  <a:pt x="305318" y="1469203"/>
                </a:lnTo>
                <a:lnTo>
                  <a:pt x="230012" y="1461554"/>
                </a:lnTo>
                <a:lnTo>
                  <a:pt x="189148" y="1453604"/>
                </a:lnTo>
                <a:lnTo>
                  <a:pt x="145898" y="1442667"/>
                </a:lnTo>
                <a:lnTo>
                  <a:pt x="100079" y="1428562"/>
                </a:lnTo>
                <a:lnTo>
                  <a:pt x="51508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4342" y="2743149"/>
            <a:ext cx="949959" cy="1129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99103" y="3048000"/>
            <a:ext cx="802005" cy="352425"/>
          </a:xfrm>
          <a:custGeom>
            <a:avLst/>
            <a:gdLst/>
            <a:ahLst/>
            <a:cxnLst/>
            <a:rect l="l" t="t" r="r" b="b"/>
            <a:pathLst>
              <a:path w="802004" h="352425">
                <a:moveTo>
                  <a:pt x="0" y="88011"/>
                </a:moveTo>
                <a:lnTo>
                  <a:pt x="625475" y="88011"/>
                </a:lnTo>
                <a:lnTo>
                  <a:pt x="625475" y="0"/>
                </a:lnTo>
                <a:lnTo>
                  <a:pt x="801497" y="176022"/>
                </a:lnTo>
                <a:lnTo>
                  <a:pt x="625475" y="352044"/>
                </a:lnTo>
                <a:lnTo>
                  <a:pt x="625475" y="264033"/>
                </a:lnTo>
                <a:lnTo>
                  <a:pt x="0" y="264033"/>
                </a:lnTo>
                <a:lnTo>
                  <a:pt x="0" y="88011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13503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89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790" y="1194823"/>
                </a:lnTo>
                <a:lnTo>
                  <a:pt x="1102208" y="1198156"/>
                </a:lnTo>
                <a:lnTo>
                  <a:pt x="1056379" y="1203492"/>
                </a:lnTo>
                <a:lnTo>
                  <a:pt x="1013120" y="1210655"/>
                </a:lnTo>
                <a:lnTo>
                  <a:pt x="972248" y="1219464"/>
                </a:lnTo>
                <a:lnTo>
                  <a:pt x="933578" y="1229743"/>
                </a:lnTo>
                <a:lnTo>
                  <a:pt x="896928" y="1241312"/>
                </a:lnTo>
                <a:lnTo>
                  <a:pt x="828951" y="1267610"/>
                </a:lnTo>
                <a:lnTo>
                  <a:pt x="766849" y="1296932"/>
                </a:lnTo>
                <a:lnTo>
                  <a:pt x="709153" y="1327851"/>
                </a:lnTo>
                <a:lnTo>
                  <a:pt x="654395" y="1358941"/>
                </a:lnTo>
                <a:lnTo>
                  <a:pt x="627659" y="1374105"/>
                </a:lnTo>
                <a:lnTo>
                  <a:pt x="574554" y="1402777"/>
                </a:lnTo>
                <a:lnTo>
                  <a:pt x="520717" y="1428055"/>
                </a:lnTo>
                <a:lnTo>
                  <a:pt x="464679" y="1448512"/>
                </a:lnTo>
                <a:lnTo>
                  <a:pt x="404971" y="1462722"/>
                </a:lnTo>
                <a:lnTo>
                  <a:pt x="340126" y="1469258"/>
                </a:lnTo>
                <a:lnTo>
                  <a:pt x="305318" y="1469203"/>
                </a:lnTo>
                <a:lnTo>
                  <a:pt x="230012" y="1461554"/>
                </a:lnTo>
                <a:lnTo>
                  <a:pt x="189148" y="1453604"/>
                </a:lnTo>
                <a:lnTo>
                  <a:pt x="145898" y="1442667"/>
                </a:lnTo>
                <a:lnTo>
                  <a:pt x="100079" y="1428562"/>
                </a:lnTo>
                <a:lnTo>
                  <a:pt x="51508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30342" y="2743149"/>
            <a:ext cx="949960" cy="1129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85103" y="3048000"/>
            <a:ext cx="802005" cy="352425"/>
          </a:xfrm>
          <a:custGeom>
            <a:avLst/>
            <a:gdLst/>
            <a:ahLst/>
            <a:cxnLst/>
            <a:rect l="l" t="t" r="r" b="b"/>
            <a:pathLst>
              <a:path w="802004" h="352425">
                <a:moveTo>
                  <a:pt x="0" y="88011"/>
                </a:moveTo>
                <a:lnTo>
                  <a:pt x="625475" y="88011"/>
                </a:lnTo>
                <a:lnTo>
                  <a:pt x="625475" y="0"/>
                </a:lnTo>
                <a:lnTo>
                  <a:pt x="801497" y="176022"/>
                </a:lnTo>
                <a:lnTo>
                  <a:pt x="625475" y="352044"/>
                </a:lnTo>
                <a:lnTo>
                  <a:pt x="625475" y="264033"/>
                </a:lnTo>
                <a:lnTo>
                  <a:pt x="0" y="264033"/>
                </a:lnTo>
                <a:lnTo>
                  <a:pt x="0" y="88011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69794" y="2227910"/>
            <a:ext cx="1165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Process,</a:t>
            </a:r>
            <a:r>
              <a:rPr sz="1800" b="1" u="heavy" spc="-6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t=0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77129" y="2227910"/>
            <a:ext cx="11055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Process,</a:t>
            </a:r>
            <a:r>
              <a:rPr sz="1800" b="1" u="heavy" spc="-6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t=i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6229" y="2227910"/>
            <a:ext cx="11722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Process,</a:t>
            </a:r>
            <a:r>
              <a:rPr sz="1800" b="1" u="heavy" spc="-6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t=n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825" y="1545408"/>
            <a:ext cx="1524000" cy="4140000"/>
          </a:xfrm>
          <a:prstGeom prst="rect">
            <a:avLst/>
          </a:prstGeom>
          <a:ln w="57150">
            <a:solidFill>
              <a:srgbClr val="F795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MY" sz="2550" dirty="0">
              <a:latin typeface="Times New Roman"/>
              <a:cs typeface="Times New Roman"/>
            </a:endParaRPr>
          </a:p>
          <a:p>
            <a:pPr marL="311150">
              <a:lnSpc>
                <a:spcPct val="100000"/>
              </a:lnSpc>
              <a:spcBef>
                <a:spcPts val="5"/>
              </a:spcBef>
            </a:pPr>
            <a:r>
              <a:rPr lang="en-MY"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Binary</a:t>
            </a:r>
            <a:r>
              <a:rPr lang="en-MY" sz="1800" b="1" u="heavy" spc="-3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MY"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File</a:t>
            </a:r>
            <a:endParaRPr lang="en-MY" sz="1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48154" y="4149597"/>
            <a:ext cx="480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oad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9786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90" h="1469389">
                <a:moveTo>
                  <a:pt x="0" y="0"/>
                </a:moveTo>
                <a:lnTo>
                  <a:pt x="1202232" y="0"/>
                </a:lnTo>
                <a:lnTo>
                  <a:pt x="1202232" y="1193673"/>
                </a:lnTo>
                <a:lnTo>
                  <a:pt x="1150723" y="1194823"/>
                </a:lnTo>
                <a:lnTo>
                  <a:pt x="1102150" y="1198156"/>
                </a:lnTo>
                <a:lnTo>
                  <a:pt x="1056330" y="1203492"/>
                </a:lnTo>
                <a:lnTo>
                  <a:pt x="1013080" y="1210655"/>
                </a:lnTo>
                <a:lnTo>
                  <a:pt x="972215" y="1219464"/>
                </a:lnTo>
                <a:lnTo>
                  <a:pt x="933552" y="1229743"/>
                </a:lnTo>
                <a:lnTo>
                  <a:pt x="896909" y="1241312"/>
                </a:lnTo>
                <a:lnTo>
                  <a:pt x="828943" y="1267610"/>
                </a:lnTo>
                <a:lnTo>
                  <a:pt x="766850" y="1296932"/>
                </a:lnTo>
                <a:lnTo>
                  <a:pt x="709162" y="1327851"/>
                </a:lnTo>
                <a:lnTo>
                  <a:pt x="654410" y="1358941"/>
                </a:lnTo>
                <a:lnTo>
                  <a:pt x="627676" y="1374105"/>
                </a:lnTo>
                <a:lnTo>
                  <a:pt x="574575" y="1402777"/>
                </a:lnTo>
                <a:lnTo>
                  <a:pt x="520740" y="1428055"/>
                </a:lnTo>
                <a:lnTo>
                  <a:pt x="464702" y="1448512"/>
                </a:lnTo>
                <a:lnTo>
                  <a:pt x="404993" y="1462722"/>
                </a:lnTo>
                <a:lnTo>
                  <a:pt x="340145" y="1469258"/>
                </a:lnTo>
                <a:lnTo>
                  <a:pt x="305336" y="1469203"/>
                </a:lnTo>
                <a:lnTo>
                  <a:pt x="230026" y="1461554"/>
                </a:lnTo>
                <a:lnTo>
                  <a:pt x="189160" y="1453604"/>
                </a:lnTo>
                <a:lnTo>
                  <a:pt x="145908" y="1442667"/>
                </a:lnTo>
                <a:lnTo>
                  <a:pt x="100086" y="1428562"/>
                </a:lnTo>
                <a:lnTo>
                  <a:pt x="51511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3162" y="2714348"/>
            <a:ext cx="887079" cy="1095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3898" y="3505237"/>
            <a:ext cx="892060" cy="363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117975" y="4149597"/>
            <a:ext cx="4514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St</a:t>
            </a:r>
            <a:r>
              <a:rPr sz="1800" b="1" spc="5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p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91981" y="6464909"/>
            <a:ext cx="128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78787"/>
                </a:solidFill>
                <a:latin typeface="Calibri"/>
                <a:cs typeface="Calibri"/>
              </a:rPr>
              <a:t>46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04228" y="4145026"/>
            <a:ext cx="4514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St</a:t>
            </a:r>
            <a:r>
              <a:rPr sz="1800" b="1" spc="5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p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5361" y="5796483"/>
            <a:ext cx="10579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chemeClr val="bg1"/>
                </a:solidFill>
                <a:latin typeface="Calibri"/>
                <a:cs typeface="Calibri"/>
              </a:rPr>
              <a:t>Static</a:t>
            </a:r>
            <a:endParaRPr sz="36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EABF7E53-4896-4FEA-B00A-D1F8D4717D08}"/>
              </a:ext>
            </a:extLst>
          </p:cNvPr>
          <p:cNvSpPr txBox="1">
            <a:spLocks/>
          </p:cNvSpPr>
          <p:nvPr/>
        </p:nvSpPr>
        <p:spPr>
          <a:xfrm>
            <a:off x="628650" y="6467960"/>
            <a:ext cx="514350" cy="1560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ts val="1240"/>
              </a:lnSpc>
            </a:pPr>
            <a:r>
              <a:rPr lang="en-MY" sz="1200" dirty="0"/>
              <a:t>APU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767259"/>
            <a:ext cx="7886700" cy="5212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chemeClr val="bg1"/>
                </a:solidFill>
              </a:rPr>
              <a:t>RE</a:t>
            </a:r>
            <a:r>
              <a:rPr spc="-65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Domain</a:t>
            </a:r>
          </a:p>
        </p:txBody>
      </p:sp>
      <p:sp>
        <p:nvSpPr>
          <p:cNvPr id="3" name="object 3"/>
          <p:cNvSpPr/>
          <p:nvPr/>
        </p:nvSpPr>
        <p:spPr>
          <a:xfrm>
            <a:off x="7162800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90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790" y="1194823"/>
                </a:lnTo>
                <a:lnTo>
                  <a:pt x="1102208" y="1198156"/>
                </a:lnTo>
                <a:lnTo>
                  <a:pt x="1056379" y="1203492"/>
                </a:lnTo>
                <a:lnTo>
                  <a:pt x="1013120" y="1210655"/>
                </a:lnTo>
                <a:lnTo>
                  <a:pt x="972248" y="1219464"/>
                </a:lnTo>
                <a:lnTo>
                  <a:pt x="933578" y="1229743"/>
                </a:lnTo>
                <a:lnTo>
                  <a:pt x="896928" y="1241312"/>
                </a:lnTo>
                <a:lnTo>
                  <a:pt x="828951" y="1267610"/>
                </a:lnTo>
                <a:lnTo>
                  <a:pt x="766849" y="1296932"/>
                </a:lnTo>
                <a:lnTo>
                  <a:pt x="709153" y="1327851"/>
                </a:lnTo>
                <a:lnTo>
                  <a:pt x="654395" y="1358941"/>
                </a:lnTo>
                <a:lnTo>
                  <a:pt x="627659" y="1374105"/>
                </a:lnTo>
                <a:lnTo>
                  <a:pt x="574554" y="1402777"/>
                </a:lnTo>
                <a:lnTo>
                  <a:pt x="520717" y="1428055"/>
                </a:lnTo>
                <a:lnTo>
                  <a:pt x="464679" y="1448512"/>
                </a:lnTo>
                <a:lnTo>
                  <a:pt x="404971" y="1462722"/>
                </a:lnTo>
                <a:lnTo>
                  <a:pt x="340126" y="1469258"/>
                </a:lnTo>
                <a:lnTo>
                  <a:pt x="305318" y="1469203"/>
                </a:lnTo>
                <a:lnTo>
                  <a:pt x="230012" y="1461554"/>
                </a:lnTo>
                <a:lnTo>
                  <a:pt x="189148" y="1453604"/>
                </a:lnTo>
                <a:lnTo>
                  <a:pt x="145898" y="1442667"/>
                </a:lnTo>
                <a:lnTo>
                  <a:pt x="100079" y="1428562"/>
                </a:lnTo>
                <a:lnTo>
                  <a:pt x="51508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79640" y="2743149"/>
            <a:ext cx="949959" cy="1129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6400" y="3048000"/>
            <a:ext cx="802005" cy="352425"/>
          </a:xfrm>
          <a:custGeom>
            <a:avLst/>
            <a:gdLst/>
            <a:ahLst/>
            <a:cxnLst/>
            <a:rect l="l" t="t" r="r" b="b"/>
            <a:pathLst>
              <a:path w="802005" h="352425">
                <a:moveTo>
                  <a:pt x="0" y="88011"/>
                </a:moveTo>
                <a:lnTo>
                  <a:pt x="625475" y="88011"/>
                </a:lnTo>
                <a:lnTo>
                  <a:pt x="625475" y="0"/>
                </a:lnTo>
                <a:lnTo>
                  <a:pt x="801497" y="176022"/>
                </a:lnTo>
                <a:lnTo>
                  <a:pt x="625475" y="352044"/>
                </a:lnTo>
                <a:lnTo>
                  <a:pt x="625475" y="264033"/>
                </a:lnTo>
                <a:lnTo>
                  <a:pt x="0" y="264033"/>
                </a:lnTo>
                <a:lnTo>
                  <a:pt x="0" y="88011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7502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89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790" y="1194823"/>
                </a:lnTo>
                <a:lnTo>
                  <a:pt x="1102208" y="1198156"/>
                </a:lnTo>
                <a:lnTo>
                  <a:pt x="1056379" y="1203492"/>
                </a:lnTo>
                <a:lnTo>
                  <a:pt x="1013120" y="1210655"/>
                </a:lnTo>
                <a:lnTo>
                  <a:pt x="972248" y="1219464"/>
                </a:lnTo>
                <a:lnTo>
                  <a:pt x="933578" y="1229743"/>
                </a:lnTo>
                <a:lnTo>
                  <a:pt x="896928" y="1241312"/>
                </a:lnTo>
                <a:lnTo>
                  <a:pt x="828951" y="1267610"/>
                </a:lnTo>
                <a:lnTo>
                  <a:pt x="766849" y="1296932"/>
                </a:lnTo>
                <a:lnTo>
                  <a:pt x="709153" y="1327851"/>
                </a:lnTo>
                <a:lnTo>
                  <a:pt x="654395" y="1358941"/>
                </a:lnTo>
                <a:lnTo>
                  <a:pt x="627659" y="1374105"/>
                </a:lnTo>
                <a:lnTo>
                  <a:pt x="574554" y="1402777"/>
                </a:lnTo>
                <a:lnTo>
                  <a:pt x="520717" y="1428055"/>
                </a:lnTo>
                <a:lnTo>
                  <a:pt x="464679" y="1448512"/>
                </a:lnTo>
                <a:lnTo>
                  <a:pt x="404971" y="1462722"/>
                </a:lnTo>
                <a:lnTo>
                  <a:pt x="340126" y="1469258"/>
                </a:lnTo>
                <a:lnTo>
                  <a:pt x="305318" y="1469203"/>
                </a:lnTo>
                <a:lnTo>
                  <a:pt x="230012" y="1461554"/>
                </a:lnTo>
                <a:lnTo>
                  <a:pt x="189148" y="1453604"/>
                </a:lnTo>
                <a:lnTo>
                  <a:pt x="145898" y="1442667"/>
                </a:lnTo>
                <a:lnTo>
                  <a:pt x="100079" y="1428562"/>
                </a:lnTo>
                <a:lnTo>
                  <a:pt x="51508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4342" y="2743149"/>
            <a:ext cx="949959" cy="1129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99103" y="3048000"/>
            <a:ext cx="802005" cy="352425"/>
          </a:xfrm>
          <a:custGeom>
            <a:avLst/>
            <a:gdLst/>
            <a:ahLst/>
            <a:cxnLst/>
            <a:rect l="l" t="t" r="r" b="b"/>
            <a:pathLst>
              <a:path w="802004" h="352425">
                <a:moveTo>
                  <a:pt x="0" y="88011"/>
                </a:moveTo>
                <a:lnTo>
                  <a:pt x="625475" y="88011"/>
                </a:lnTo>
                <a:lnTo>
                  <a:pt x="625475" y="0"/>
                </a:lnTo>
                <a:lnTo>
                  <a:pt x="801497" y="176022"/>
                </a:lnTo>
                <a:lnTo>
                  <a:pt x="625475" y="352044"/>
                </a:lnTo>
                <a:lnTo>
                  <a:pt x="625475" y="264033"/>
                </a:lnTo>
                <a:lnTo>
                  <a:pt x="0" y="264033"/>
                </a:lnTo>
                <a:lnTo>
                  <a:pt x="0" y="88011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13503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89" h="1469389">
                <a:moveTo>
                  <a:pt x="0" y="0"/>
                </a:moveTo>
                <a:lnTo>
                  <a:pt x="1202309" y="0"/>
                </a:lnTo>
                <a:lnTo>
                  <a:pt x="1202309" y="1193673"/>
                </a:lnTo>
                <a:lnTo>
                  <a:pt x="1150790" y="1194823"/>
                </a:lnTo>
                <a:lnTo>
                  <a:pt x="1102208" y="1198156"/>
                </a:lnTo>
                <a:lnTo>
                  <a:pt x="1056379" y="1203492"/>
                </a:lnTo>
                <a:lnTo>
                  <a:pt x="1013120" y="1210655"/>
                </a:lnTo>
                <a:lnTo>
                  <a:pt x="972248" y="1219464"/>
                </a:lnTo>
                <a:lnTo>
                  <a:pt x="933578" y="1229743"/>
                </a:lnTo>
                <a:lnTo>
                  <a:pt x="896928" y="1241312"/>
                </a:lnTo>
                <a:lnTo>
                  <a:pt x="828951" y="1267610"/>
                </a:lnTo>
                <a:lnTo>
                  <a:pt x="766849" y="1296932"/>
                </a:lnTo>
                <a:lnTo>
                  <a:pt x="709153" y="1327851"/>
                </a:lnTo>
                <a:lnTo>
                  <a:pt x="654395" y="1358941"/>
                </a:lnTo>
                <a:lnTo>
                  <a:pt x="627659" y="1374105"/>
                </a:lnTo>
                <a:lnTo>
                  <a:pt x="574554" y="1402777"/>
                </a:lnTo>
                <a:lnTo>
                  <a:pt x="520717" y="1428055"/>
                </a:lnTo>
                <a:lnTo>
                  <a:pt x="464679" y="1448512"/>
                </a:lnTo>
                <a:lnTo>
                  <a:pt x="404971" y="1462722"/>
                </a:lnTo>
                <a:lnTo>
                  <a:pt x="340126" y="1469258"/>
                </a:lnTo>
                <a:lnTo>
                  <a:pt x="305318" y="1469203"/>
                </a:lnTo>
                <a:lnTo>
                  <a:pt x="230012" y="1461554"/>
                </a:lnTo>
                <a:lnTo>
                  <a:pt x="189148" y="1453604"/>
                </a:lnTo>
                <a:lnTo>
                  <a:pt x="145898" y="1442667"/>
                </a:lnTo>
                <a:lnTo>
                  <a:pt x="100079" y="1428562"/>
                </a:lnTo>
                <a:lnTo>
                  <a:pt x="51508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30342" y="2743149"/>
            <a:ext cx="949960" cy="1129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85103" y="3048000"/>
            <a:ext cx="802005" cy="352425"/>
          </a:xfrm>
          <a:custGeom>
            <a:avLst/>
            <a:gdLst/>
            <a:ahLst/>
            <a:cxnLst/>
            <a:rect l="l" t="t" r="r" b="b"/>
            <a:pathLst>
              <a:path w="802004" h="352425">
                <a:moveTo>
                  <a:pt x="0" y="88011"/>
                </a:moveTo>
                <a:lnTo>
                  <a:pt x="625475" y="88011"/>
                </a:lnTo>
                <a:lnTo>
                  <a:pt x="625475" y="0"/>
                </a:lnTo>
                <a:lnTo>
                  <a:pt x="801497" y="176022"/>
                </a:lnTo>
                <a:lnTo>
                  <a:pt x="625475" y="352044"/>
                </a:lnTo>
                <a:lnTo>
                  <a:pt x="625475" y="264033"/>
                </a:lnTo>
                <a:lnTo>
                  <a:pt x="0" y="264033"/>
                </a:lnTo>
                <a:lnTo>
                  <a:pt x="0" y="88011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82494" y="2227910"/>
            <a:ext cx="11525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Process,</a:t>
            </a:r>
            <a:r>
              <a:rPr sz="1800" b="1" u="heavy" spc="-6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t=0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89829" y="2227910"/>
            <a:ext cx="1092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Process,</a:t>
            </a:r>
            <a:r>
              <a:rPr sz="1800" b="1" u="heavy" spc="-6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t=i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78929" y="2227910"/>
            <a:ext cx="11595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Process,</a:t>
            </a:r>
            <a:r>
              <a:rPr sz="1800" b="1" u="heavy" spc="-6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t=n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1200" y="2151634"/>
            <a:ext cx="1006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Binary</a:t>
            </a:r>
            <a:r>
              <a:rPr sz="1800" b="1" u="heavy" spc="-9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File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60854" y="4149597"/>
            <a:ext cx="467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oad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9786" y="2667000"/>
            <a:ext cx="1202690" cy="1469390"/>
          </a:xfrm>
          <a:custGeom>
            <a:avLst/>
            <a:gdLst/>
            <a:ahLst/>
            <a:cxnLst/>
            <a:rect l="l" t="t" r="r" b="b"/>
            <a:pathLst>
              <a:path w="1202690" h="1469389">
                <a:moveTo>
                  <a:pt x="0" y="0"/>
                </a:moveTo>
                <a:lnTo>
                  <a:pt x="1202232" y="0"/>
                </a:lnTo>
                <a:lnTo>
                  <a:pt x="1202232" y="1193673"/>
                </a:lnTo>
                <a:lnTo>
                  <a:pt x="1150723" y="1194823"/>
                </a:lnTo>
                <a:lnTo>
                  <a:pt x="1102150" y="1198156"/>
                </a:lnTo>
                <a:lnTo>
                  <a:pt x="1056330" y="1203492"/>
                </a:lnTo>
                <a:lnTo>
                  <a:pt x="1013080" y="1210655"/>
                </a:lnTo>
                <a:lnTo>
                  <a:pt x="972215" y="1219464"/>
                </a:lnTo>
                <a:lnTo>
                  <a:pt x="933552" y="1229743"/>
                </a:lnTo>
                <a:lnTo>
                  <a:pt x="896909" y="1241312"/>
                </a:lnTo>
                <a:lnTo>
                  <a:pt x="828943" y="1267610"/>
                </a:lnTo>
                <a:lnTo>
                  <a:pt x="766850" y="1296932"/>
                </a:lnTo>
                <a:lnTo>
                  <a:pt x="709162" y="1327851"/>
                </a:lnTo>
                <a:lnTo>
                  <a:pt x="654410" y="1358941"/>
                </a:lnTo>
                <a:lnTo>
                  <a:pt x="627676" y="1374105"/>
                </a:lnTo>
                <a:lnTo>
                  <a:pt x="574575" y="1402777"/>
                </a:lnTo>
                <a:lnTo>
                  <a:pt x="520740" y="1428055"/>
                </a:lnTo>
                <a:lnTo>
                  <a:pt x="464702" y="1448512"/>
                </a:lnTo>
                <a:lnTo>
                  <a:pt x="404993" y="1462722"/>
                </a:lnTo>
                <a:lnTo>
                  <a:pt x="340145" y="1469258"/>
                </a:lnTo>
                <a:lnTo>
                  <a:pt x="305336" y="1469203"/>
                </a:lnTo>
                <a:lnTo>
                  <a:pt x="230026" y="1461554"/>
                </a:lnTo>
                <a:lnTo>
                  <a:pt x="189160" y="1453604"/>
                </a:lnTo>
                <a:lnTo>
                  <a:pt x="145908" y="1442667"/>
                </a:lnTo>
                <a:lnTo>
                  <a:pt x="100086" y="1428562"/>
                </a:lnTo>
                <a:lnTo>
                  <a:pt x="51511" y="1411113"/>
                </a:lnTo>
                <a:lnTo>
                  <a:pt x="0" y="139014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3162" y="2714348"/>
            <a:ext cx="887079" cy="1095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3898" y="3505237"/>
            <a:ext cx="892060" cy="363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130675" y="4149597"/>
            <a:ext cx="4387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St</a:t>
            </a:r>
            <a:r>
              <a:rPr sz="1800" b="1" spc="5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p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16928" y="4145026"/>
            <a:ext cx="4387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St</a:t>
            </a:r>
            <a:r>
              <a:rPr sz="1800" b="1" spc="5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p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1524000"/>
            <a:ext cx="1524000" cy="3962400"/>
          </a:xfrm>
          <a:custGeom>
            <a:avLst/>
            <a:gdLst/>
            <a:ahLst/>
            <a:cxnLst/>
            <a:rect l="l" t="t" r="r" b="b"/>
            <a:pathLst>
              <a:path w="1524000" h="3962400">
                <a:moveTo>
                  <a:pt x="0" y="3962400"/>
                </a:moveTo>
                <a:lnTo>
                  <a:pt x="1524000" y="3962400"/>
                </a:lnTo>
                <a:lnTo>
                  <a:pt x="1524000" y="0"/>
                </a:lnTo>
                <a:lnTo>
                  <a:pt x="0" y="0"/>
                </a:lnTo>
                <a:lnTo>
                  <a:pt x="0" y="3962400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07819" y="1524000"/>
            <a:ext cx="7002780" cy="3962400"/>
          </a:xfrm>
          <a:custGeom>
            <a:avLst/>
            <a:gdLst/>
            <a:ahLst/>
            <a:cxnLst/>
            <a:rect l="l" t="t" r="r" b="b"/>
            <a:pathLst>
              <a:path w="7002780" h="3962400">
                <a:moveTo>
                  <a:pt x="0" y="3962400"/>
                </a:moveTo>
                <a:lnTo>
                  <a:pt x="7002780" y="3962400"/>
                </a:lnTo>
                <a:lnTo>
                  <a:pt x="7002780" y="0"/>
                </a:lnTo>
                <a:lnTo>
                  <a:pt x="0" y="0"/>
                </a:lnTo>
                <a:lnTo>
                  <a:pt x="0" y="3962400"/>
                </a:lnTo>
                <a:close/>
              </a:path>
            </a:pathLst>
          </a:custGeom>
          <a:ln w="5715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194175" y="5872683"/>
            <a:ext cx="16376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chemeClr val="bg1"/>
                </a:solidFill>
                <a:latin typeface="Calibri"/>
                <a:cs typeface="Calibri"/>
              </a:rPr>
              <a:t>Dy</a:t>
            </a:r>
            <a:r>
              <a:rPr sz="3600" spc="10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r>
              <a:rPr sz="3600" dirty="0">
                <a:solidFill>
                  <a:schemeClr val="bg1"/>
                </a:solidFill>
                <a:latin typeface="Calibri"/>
                <a:cs typeface="Calibri"/>
              </a:rPr>
              <a:t>amic</a:t>
            </a:r>
            <a:endParaRPr sz="36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5361" y="5551423"/>
            <a:ext cx="1529080" cy="814325"/>
          </a:xfrm>
          <a:prstGeom prst="rect">
            <a:avLst/>
          </a:prstGeom>
        </p:spPr>
        <p:txBody>
          <a:bodyPr vert="horz" wrap="square" lIns="0" tIns="257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30"/>
              </a:spcBef>
            </a:pPr>
            <a:r>
              <a:rPr sz="3600" spc="-5" dirty="0">
                <a:solidFill>
                  <a:schemeClr val="bg1"/>
                </a:solidFill>
                <a:latin typeface="Calibri"/>
                <a:cs typeface="Calibri"/>
              </a:rPr>
              <a:t>Static</a:t>
            </a:r>
            <a:endParaRPr sz="3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04681" y="642680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78787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E3F50E8E-208D-2C4F-90F0-FFB9E8631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2484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9525">
            <a:solidFill>
              <a:srgbClr val="45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800" y="15240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461594"/>
            <a:ext cx="40557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AFEF"/>
                </a:solidFill>
              </a:rPr>
              <a:t>Tool </a:t>
            </a:r>
            <a:r>
              <a:rPr spc="-5" dirty="0">
                <a:solidFill>
                  <a:srgbClr val="00AFEF"/>
                </a:solidFill>
              </a:rPr>
              <a:t>Color</a:t>
            </a:r>
            <a:r>
              <a:rPr spc="-45" dirty="0">
                <a:solidFill>
                  <a:srgbClr val="00AFEF"/>
                </a:solidFill>
              </a:rPr>
              <a:t> </a:t>
            </a:r>
            <a:r>
              <a:rPr spc="-5" dirty="0">
                <a:solidFill>
                  <a:srgbClr val="00AFEF"/>
                </a:solidFill>
              </a:rPr>
              <a:t>Coding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35940" y="1517442"/>
            <a:ext cx="4130675" cy="2181366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Linux</a:t>
            </a:r>
            <a:r>
              <a:rPr sz="3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Tool</a:t>
            </a:r>
            <a:endParaRPr sz="32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20"/>
              </a:spcBef>
              <a:buClr>
                <a:srgbClr val="FFFFFF"/>
              </a:buClr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solidFill>
                  <a:srgbClr val="00FF00"/>
                </a:solidFill>
                <a:latin typeface="Calibri"/>
                <a:cs typeface="Calibri"/>
              </a:rPr>
              <a:t>Command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Windows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Tool</a:t>
            </a:r>
            <a:endParaRPr sz="32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15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5" dirty="0" err="1">
                <a:solidFill>
                  <a:srgbClr val="FFFFFF"/>
                </a:solidFill>
                <a:latin typeface="Calibri"/>
                <a:cs typeface="Calibri"/>
              </a:rPr>
              <a:t>ToolName.exe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2484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9525">
            <a:solidFill>
              <a:srgbClr val="45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800" y="15240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461594"/>
            <a:ext cx="46748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AFEF"/>
                </a:solidFill>
              </a:rPr>
              <a:t>Hex </a:t>
            </a:r>
            <a:r>
              <a:rPr spc="-5" dirty="0">
                <a:solidFill>
                  <a:srgbClr val="00AFEF"/>
                </a:solidFill>
              </a:rPr>
              <a:t>Editor </a:t>
            </a:r>
            <a:r>
              <a:rPr dirty="0">
                <a:solidFill>
                  <a:srgbClr val="00AFEF"/>
                </a:solidFill>
              </a:rPr>
              <a:t>/</a:t>
            </a:r>
            <a:r>
              <a:rPr spc="-80" dirty="0">
                <a:solidFill>
                  <a:srgbClr val="00AFEF"/>
                </a:solidFill>
              </a:rPr>
              <a:t> </a:t>
            </a:r>
            <a:r>
              <a:rPr spc="-5" dirty="0">
                <a:solidFill>
                  <a:srgbClr val="00AFEF"/>
                </a:solidFill>
              </a:rPr>
              <a:t>Viewers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35940" y="1517442"/>
            <a:ext cx="4574540" cy="2045432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Hex Editors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Viewers</a:t>
            </a:r>
            <a:endParaRPr sz="32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solidFill>
                  <a:srgbClr val="13FB4A"/>
                </a:solidFill>
                <a:latin typeface="Calibri"/>
                <a:cs typeface="Calibri"/>
              </a:rPr>
              <a:t>wxHexEditor</a:t>
            </a:r>
            <a:r>
              <a:rPr sz="2800" dirty="0">
                <a:solidFill>
                  <a:srgbClr val="13FB4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(GUI)</a:t>
            </a:r>
            <a:endParaRPr sz="2800" dirty="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solidFill>
                  <a:srgbClr val="13FB4A"/>
                </a:solidFill>
                <a:latin typeface="Calibri"/>
                <a:cs typeface="Calibri"/>
              </a:rPr>
              <a:t>xxd</a:t>
            </a:r>
            <a:endParaRPr sz="2800" dirty="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53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“-i”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option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C include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style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743077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bg1"/>
                </a:solidFill>
              </a:rPr>
              <a:t>“Dark </a:t>
            </a:r>
            <a:r>
              <a:rPr spc="-10" dirty="0">
                <a:solidFill>
                  <a:schemeClr val="bg1"/>
                </a:solidFill>
              </a:rPr>
              <a:t>Arts” </a:t>
            </a:r>
            <a:r>
              <a:rPr spc="-5" dirty="0">
                <a:solidFill>
                  <a:schemeClr val="bg1"/>
                </a:solidFill>
              </a:rPr>
              <a:t>of Computer</a:t>
            </a:r>
            <a:r>
              <a:rPr spc="-80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Science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7019" y="1742309"/>
            <a:ext cx="4606925" cy="3975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2430" algn="l"/>
                <a:tab pos="393700" algn="l"/>
              </a:tabLst>
            </a:pPr>
            <a:r>
              <a:rPr sz="2400" spc="-5" dirty="0">
                <a:solidFill>
                  <a:srgbClr val="00B0F0"/>
                </a:solidFill>
                <a:latin typeface="Calibri"/>
                <a:cs typeface="Calibri"/>
              </a:rPr>
              <a:t>Almost non-existent in</a:t>
            </a:r>
            <a:r>
              <a:rPr sz="2400" spc="-5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academia</a:t>
            </a:r>
          </a:p>
          <a:p>
            <a:pPr marL="850265" lvl="1" indent="-356235">
              <a:lnSpc>
                <a:spcPct val="100000"/>
              </a:lnSpc>
              <a:spcBef>
                <a:spcPts val="20"/>
              </a:spcBef>
              <a:buChar char="•"/>
              <a:tabLst>
                <a:tab pos="849630" algn="l"/>
                <a:tab pos="8509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Taboo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around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offensive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endParaRPr sz="2000" dirty="0">
              <a:latin typeface="Calibri"/>
              <a:cs typeface="Calibri"/>
            </a:endParaRPr>
          </a:p>
          <a:p>
            <a:pPr marL="850265" lvl="1" indent="-356235">
              <a:lnSpc>
                <a:spcPct val="100000"/>
              </a:lnSpc>
              <a:spcBef>
                <a:spcPts val="385"/>
              </a:spcBef>
              <a:buChar char="•"/>
              <a:tabLst>
                <a:tab pos="849630" algn="l"/>
                <a:tab pos="8509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Rapidly evolving, very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technical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</a:pPr>
            <a:endParaRPr sz="2100" dirty="0">
              <a:latin typeface="Times New Roman"/>
              <a:cs typeface="Times New Roman"/>
            </a:endParaRPr>
          </a:p>
          <a:p>
            <a:pPr marL="393065" indent="-381000">
              <a:lnSpc>
                <a:spcPct val="100000"/>
              </a:lnSpc>
              <a:buChar char="•"/>
              <a:tabLst>
                <a:tab pos="392430" algn="l"/>
                <a:tab pos="393700" algn="l"/>
              </a:tabLst>
            </a:pPr>
            <a:r>
              <a:rPr sz="2400" spc="-5" dirty="0">
                <a:solidFill>
                  <a:srgbClr val="00B0F0"/>
                </a:solidFill>
                <a:latin typeface="Calibri"/>
                <a:cs typeface="Calibri"/>
              </a:rPr>
              <a:t>Why learn binary</a:t>
            </a:r>
            <a:r>
              <a:rPr sz="2400" spc="-3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B0F0"/>
                </a:solidFill>
                <a:latin typeface="Calibri"/>
                <a:cs typeface="Calibri"/>
              </a:rPr>
              <a:t>exploitation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  <a:p>
            <a:pPr marL="850265" marR="5080" lvl="1" indent="-355600">
              <a:lnSpc>
                <a:spcPct val="102800"/>
              </a:lnSpc>
              <a:spcBef>
                <a:spcPts val="300"/>
              </a:spcBef>
              <a:buChar char="•"/>
              <a:tabLst>
                <a:tab pos="849630" algn="l"/>
                <a:tab pos="8509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Can’t defend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against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what you</a:t>
            </a:r>
            <a:r>
              <a:rPr sz="20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don’t  understand</a:t>
            </a:r>
            <a:endParaRPr sz="2000" dirty="0">
              <a:latin typeface="Calibri"/>
              <a:cs typeface="Calibri"/>
            </a:endParaRPr>
          </a:p>
          <a:p>
            <a:pPr marL="850265" marR="214629" lvl="1" indent="-355600">
              <a:lnSpc>
                <a:spcPct val="102800"/>
              </a:lnSpc>
              <a:spcBef>
                <a:spcPts val="320"/>
              </a:spcBef>
              <a:buChar char="•"/>
              <a:tabLst>
                <a:tab pos="849630" algn="l"/>
                <a:tab pos="8509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Gain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intimate understanding of  how </a:t>
            </a:r>
            <a:r>
              <a:rPr sz="2000" spc="-5" dirty="0">
                <a:solidFill>
                  <a:srgbClr val="00B0F0"/>
                </a:solidFill>
                <a:latin typeface="Calibri"/>
                <a:cs typeface="Calibri"/>
              </a:rPr>
              <a:t>programs</a:t>
            </a:r>
            <a:r>
              <a:rPr sz="2000" spc="-5" dirty="0">
                <a:solidFill>
                  <a:srgbClr val="8063A1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FFFFFF"/>
                </a:solidFill>
                <a:latin typeface="Calibri"/>
                <a:cs typeface="Calibri"/>
              </a:rPr>
              <a:t>really</a:t>
            </a:r>
            <a:r>
              <a:rPr sz="20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endParaRPr sz="2000" dirty="0">
              <a:latin typeface="Calibri"/>
              <a:cs typeface="Calibri"/>
            </a:endParaRPr>
          </a:p>
          <a:p>
            <a:pPr marL="850265" lvl="1" indent="-356235">
              <a:lnSpc>
                <a:spcPct val="100000"/>
              </a:lnSpc>
              <a:buChar char="•"/>
              <a:tabLst>
                <a:tab pos="849630" algn="l"/>
                <a:tab pos="8509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Fun, intriguing, rewarding</a:t>
            </a: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problems</a:t>
            </a:r>
            <a:endParaRPr sz="2000" dirty="0">
              <a:latin typeface="Calibri"/>
              <a:cs typeface="Calibri"/>
            </a:endParaRPr>
          </a:p>
          <a:p>
            <a:pPr marL="850265" lvl="1" indent="-356235">
              <a:lnSpc>
                <a:spcPct val="100000"/>
              </a:lnSpc>
              <a:buChar char="•"/>
              <a:tabLst>
                <a:tab pos="849630" algn="l"/>
                <a:tab pos="8509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 few people know how to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B0F0"/>
                </a:solidFill>
                <a:latin typeface="Calibri"/>
                <a:cs typeface="Calibri"/>
              </a:rPr>
              <a:t>pwn</a:t>
            </a:r>
            <a:endParaRPr sz="2000" dirty="0">
              <a:solidFill>
                <a:srgbClr val="00B0F0"/>
              </a:solidFill>
              <a:latin typeface="Calibri"/>
              <a:cs typeface="Calibri"/>
            </a:endParaRPr>
          </a:p>
          <a:p>
            <a:pPr marL="850265" lvl="1" indent="-356235">
              <a:lnSpc>
                <a:spcPct val="100000"/>
              </a:lnSpc>
              <a:buChar char="•"/>
              <a:tabLst>
                <a:tab pos="849630" algn="l"/>
                <a:tab pos="8509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Exploding job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02686" y="1539796"/>
            <a:ext cx="2273020" cy="3600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5338" y="3409818"/>
            <a:ext cx="2133595" cy="2841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FBA3C3-1485-4535-85D7-211338B5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385314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2484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9525">
            <a:solidFill>
              <a:srgbClr val="45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800" y="15240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461594"/>
            <a:ext cx="44259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AFEF"/>
                </a:solidFill>
              </a:rPr>
              <a:t>ASCII Readable</a:t>
            </a:r>
            <a:r>
              <a:rPr spc="-45" dirty="0">
                <a:solidFill>
                  <a:srgbClr val="00AFEF"/>
                </a:solidFill>
              </a:rPr>
              <a:t> </a:t>
            </a:r>
            <a:r>
              <a:rPr spc="-5" dirty="0">
                <a:solidFill>
                  <a:srgbClr val="00AFEF"/>
                </a:solidFill>
              </a:rPr>
              <a:t>Hex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35940" y="1517442"/>
            <a:ext cx="6454775" cy="1104148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13FB4A"/>
                </a:solidFill>
                <a:latin typeface="Calibri"/>
                <a:cs typeface="Calibri"/>
              </a:rPr>
              <a:t>strings</a:t>
            </a:r>
            <a:endParaRPr sz="32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Displays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ACII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strings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&gt; 4 characters</a:t>
            </a:r>
            <a:r>
              <a:rPr sz="280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long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2484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9525">
            <a:solidFill>
              <a:srgbClr val="45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800" y="15240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461594"/>
            <a:ext cx="4594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00AFEF"/>
                </a:solidFill>
              </a:rPr>
              <a:t>File Formats </a:t>
            </a:r>
            <a:r>
              <a:rPr spc="5" dirty="0">
                <a:solidFill>
                  <a:srgbClr val="00AFEF"/>
                </a:solidFill>
              </a:rPr>
              <a:t>on</a:t>
            </a:r>
            <a:r>
              <a:rPr spc="-55" dirty="0">
                <a:solidFill>
                  <a:srgbClr val="00AFEF"/>
                </a:solidFill>
              </a:rPr>
              <a:t> </a:t>
            </a:r>
            <a:r>
              <a:rPr spc="-5" dirty="0">
                <a:solidFill>
                  <a:srgbClr val="00AFEF"/>
                </a:solidFill>
              </a:rPr>
              <a:t>Disk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35940" y="1517442"/>
            <a:ext cx="4962525" cy="424942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Linux: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ELF-Walkthrough.png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solidFill>
                  <a:srgbClr val="13FB4A"/>
                </a:solidFill>
                <a:latin typeface="Calibri"/>
                <a:cs typeface="Calibri"/>
              </a:rPr>
              <a:t>readelf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Windows: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PE-Layout.jpg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Peview.exe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For unknown files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3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binaries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solidFill>
                  <a:srgbClr val="13FB4A"/>
                </a:solidFill>
                <a:latin typeface="Calibri"/>
                <a:cs typeface="Calibri"/>
              </a:rPr>
              <a:t>file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2484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9525">
            <a:solidFill>
              <a:srgbClr val="45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800" y="15240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461594"/>
            <a:ext cx="184086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00AFEF"/>
                </a:solidFill>
              </a:rPr>
              <a:t>Hashing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35940" y="1517442"/>
            <a:ext cx="5589905" cy="380682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1F1F1"/>
                </a:solidFill>
                <a:latin typeface="Calibri"/>
                <a:cs typeface="Calibri"/>
              </a:rPr>
              <a:t>Do </a:t>
            </a:r>
            <a:r>
              <a:rPr sz="3200" dirty="0">
                <a:solidFill>
                  <a:srgbClr val="F1F1F1"/>
                </a:solidFill>
                <a:latin typeface="Calibri"/>
                <a:cs typeface="Calibri"/>
              </a:rPr>
              <a:t>we </a:t>
            </a:r>
            <a:r>
              <a:rPr sz="3200" spc="-5" dirty="0">
                <a:solidFill>
                  <a:srgbClr val="F1F1F1"/>
                </a:solidFill>
                <a:latin typeface="Calibri"/>
                <a:cs typeface="Calibri"/>
              </a:rPr>
              <a:t>have </a:t>
            </a:r>
            <a:r>
              <a:rPr sz="3200" dirty="0">
                <a:solidFill>
                  <a:srgbClr val="F1F1F1"/>
                </a:solidFill>
                <a:latin typeface="Calibri"/>
                <a:cs typeface="Calibri"/>
              </a:rPr>
              <a:t>the </a:t>
            </a:r>
            <a:r>
              <a:rPr sz="3200" spc="-5" dirty="0">
                <a:solidFill>
                  <a:srgbClr val="F1F1F1"/>
                </a:solidFill>
                <a:latin typeface="Calibri"/>
                <a:cs typeface="Calibri"/>
              </a:rPr>
              <a:t>same</a:t>
            </a:r>
            <a:r>
              <a:rPr sz="3200" spc="-3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1F1F1"/>
                </a:solidFill>
                <a:latin typeface="Calibri"/>
                <a:cs typeface="Calibri"/>
              </a:rPr>
              <a:t>file?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solidFill>
                  <a:srgbClr val="13FB4A"/>
                </a:solidFill>
                <a:latin typeface="Calibri"/>
                <a:cs typeface="Calibri"/>
              </a:rPr>
              <a:t>md5sum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Upload hash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virustotal.com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Google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search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hash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Fuzzy hashing: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  <a:tab pos="1925320" algn="l"/>
              </a:tabLst>
            </a:pPr>
            <a:r>
              <a:rPr sz="2800" spc="-10" dirty="0">
                <a:solidFill>
                  <a:srgbClr val="13FB4A"/>
                </a:solidFill>
                <a:latin typeface="Calibri"/>
                <a:cs typeface="Calibri"/>
              </a:rPr>
              <a:t>ssdeep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-b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original.elf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&gt;hash.txt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6920" algn="l"/>
                <a:tab pos="1925320" algn="l"/>
              </a:tabLst>
            </a:pPr>
            <a:r>
              <a:rPr sz="2800" spc="-10" dirty="0">
                <a:solidFill>
                  <a:srgbClr val="13FB4A"/>
                </a:solidFill>
                <a:latin typeface="Calibri"/>
                <a:cs typeface="Calibri"/>
              </a:rPr>
              <a:t>ssdeep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-bm hash.txt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modified.elf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2484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9525">
            <a:solidFill>
              <a:srgbClr val="45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800" y="15240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461594"/>
            <a:ext cx="28270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AFEF"/>
                </a:solidFill>
              </a:rPr>
              <a:t>Disassembly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35940" y="1607565"/>
            <a:ext cx="2681605" cy="15677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13FB4A"/>
                </a:solidFill>
                <a:latin typeface="Calibri"/>
                <a:cs typeface="Calibri"/>
              </a:rPr>
              <a:t>objdump</a:t>
            </a:r>
            <a:r>
              <a:rPr sz="3200" spc="5" dirty="0">
                <a:solidFill>
                  <a:srgbClr val="13FB4A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–d</a:t>
            </a:r>
            <a:endParaRPr sz="32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IDA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Pro.exe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7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2484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9525">
            <a:solidFill>
              <a:srgbClr val="45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800" y="15240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461594"/>
            <a:ext cx="393255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AFEF"/>
                </a:solidFill>
              </a:rPr>
              <a:t>Patching</a:t>
            </a:r>
            <a:r>
              <a:rPr spc="-55" dirty="0">
                <a:solidFill>
                  <a:srgbClr val="00AFEF"/>
                </a:solidFill>
              </a:rPr>
              <a:t> </a:t>
            </a:r>
            <a:r>
              <a:rPr dirty="0">
                <a:solidFill>
                  <a:srgbClr val="00AFEF"/>
                </a:solidFill>
              </a:rPr>
              <a:t>Binaries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35940" y="1517442"/>
            <a:ext cx="8058150" cy="167132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solidFill>
                  <a:srgbClr val="D7D7D7"/>
                </a:solidFill>
                <a:latin typeface="Calibri"/>
                <a:cs typeface="Calibri"/>
              </a:rPr>
              <a:t>It’s your </a:t>
            </a:r>
            <a:r>
              <a:rPr sz="3200" spc="-5" dirty="0">
                <a:solidFill>
                  <a:srgbClr val="D7D7D7"/>
                </a:solidFill>
                <a:latin typeface="Calibri"/>
                <a:cs typeface="Calibri"/>
              </a:rPr>
              <a:t>binary, </a:t>
            </a:r>
            <a:r>
              <a:rPr sz="3200" spc="5" dirty="0">
                <a:solidFill>
                  <a:srgbClr val="D7D7D7"/>
                </a:solidFill>
                <a:latin typeface="Calibri"/>
                <a:cs typeface="Calibri"/>
              </a:rPr>
              <a:t>you </a:t>
            </a:r>
            <a:r>
              <a:rPr sz="3200" dirty="0">
                <a:solidFill>
                  <a:srgbClr val="D7D7D7"/>
                </a:solidFill>
                <a:latin typeface="Calibri"/>
                <a:cs typeface="Calibri"/>
              </a:rPr>
              <a:t>can </a:t>
            </a:r>
            <a:r>
              <a:rPr sz="3200" spc="-5" dirty="0">
                <a:solidFill>
                  <a:srgbClr val="D7D7D7"/>
                </a:solidFill>
                <a:latin typeface="Calibri"/>
                <a:cs typeface="Calibri"/>
              </a:rPr>
              <a:t>patch </a:t>
            </a:r>
            <a:r>
              <a:rPr sz="3200" dirty="0">
                <a:solidFill>
                  <a:srgbClr val="D7D7D7"/>
                </a:solidFill>
                <a:latin typeface="Calibri"/>
                <a:cs typeface="Calibri"/>
              </a:rPr>
              <a:t>it if </a:t>
            </a:r>
            <a:r>
              <a:rPr sz="3200" spc="5" dirty="0">
                <a:solidFill>
                  <a:srgbClr val="D7D7D7"/>
                </a:solidFill>
                <a:latin typeface="Calibri"/>
                <a:cs typeface="Calibri"/>
              </a:rPr>
              <a:t>you </a:t>
            </a:r>
            <a:r>
              <a:rPr sz="3200" dirty="0">
                <a:solidFill>
                  <a:srgbClr val="D7D7D7"/>
                </a:solidFill>
                <a:latin typeface="Calibri"/>
                <a:cs typeface="Calibri"/>
              </a:rPr>
              <a:t>want</a:t>
            </a:r>
            <a:r>
              <a:rPr sz="3200" spc="-55" dirty="0">
                <a:solidFill>
                  <a:srgbClr val="D7D7D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D7D7D7"/>
                </a:solidFill>
                <a:latin typeface="Calibri"/>
                <a:cs typeface="Calibri"/>
              </a:rPr>
              <a:t>to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solidFill>
                  <a:srgbClr val="13FB4A"/>
                </a:solidFill>
                <a:latin typeface="Calibri"/>
                <a:cs typeface="Calibri"/>
              </a:rPr>
              <a:t>objdump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–d </a:t>
            </a:r>
            <a:r>
              <a:rPr lang="en-US" sz="2800" spc="-5" dirty="0">
                <a:latin typeface="Calibri"/>
                <a:cs typeface="Calibri"/>
              </a:rPr>
              <a:t>binary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| grep –A 30</a:t>
            </a:r>
            <a:r>
              <a:rPr sz="28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‘&lt;main&gt;’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13FB4A"/>
                </a:solidFill>
                <a:latin typeface="Calibri"/>
                <a:cs typeface="Calibri"/>
              </a:rPr>
              <a:t>wxHexEditor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--&gt;Edit--&gt;Find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2484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9525">
            <a:solidFill>
              <a:srgbClr val="45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800" y="15240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461594"/>
            <a:ext cx="35128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00AFEF"/>
                </a:solidFill>
              </a:rPr>
              <a:t>External</a:t>
            </a:r>
            <a:r>
              <a:rPr spc="-70" dirty="0">
                <a:solidFill>
                  <a:srgbClr val="00AFEF"/>
                </a:solidFill>
              </a:rPr>
              <a:t> </a:t>
            </a:r>
            <a:r>
              <a:rPr spc="-5" dirty="0">
                <a:solidFill>
                  <a:srgbClr val="00AFEF"/>
                </a:solidFill>
              </a:rPr>
              <a:t>Diffing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35940" y="1531956"/>
            <a:ext cx="6704330" cy="11537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Original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+ modified =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HUGE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advantage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13FB4A"/>
                </a:solidFill>
                <a:latin typeface="Calibri"/>
                <a:cs typeface="Calibri"/>
              </a:rPr>
              <a:t>wxHexEditor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--&gt;Tools--&gt;compare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2484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9525">
            <a:solidFill>
              <a:srgbClr val="45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800" y="15240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461594"/>
            <a:ext cx="28270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AFEF"/>
                </a:solidFill>
              </a:rPr>
              <a:t>Disassembly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35940" y="1531956"/>
            <a:ext cx="2681605" cy="332911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13FB4A"/>
                </a:solidFill>
                <a:latin typeface="Calibri"/>
                <a:cs typeface="Calibri"/>
              </a:rPr>
              <a:t>objdump</a:t>
            </a:r>
            <a:r>
              <a:rPr sz="3200" spc="5" dirty="0">
                <a:solidFill>
                  <a:srgbClr val="13FB4A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–d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IDA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Pro.exe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43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Challenges:</a:t>
            </a:r>
            <a:endParaRPr sz="32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15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spc="-5" dirty="0">
                <a:latin typeface="Calibri"/>
                <a:cs typeface="Calibri"/>
              </a:rPr>
              <a:t>RE/Lab1</a:t>
            </a:r>
            <a:endParaRPr sz="28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spc="-5" dirty="0">
                <a:latin typeface="Calibri"/>
                <a:cs typeface="Calibri"/>
              </a:rPr>
              <a:t>RE/Lab2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5240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461594"/>
            <a:ext cx="23380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AFEF"/>
                </a:solidFill>
              </a:rPr>
              <a:t>IDA</a:t>
            </a:r>
            <a:r>
              <a:rPr spc="-65" dirty="0">
                <a:solidFill>
                  <a:srgbClr val="00AFEF"/>
                </a:solidFill>
              </a:rPr>
              <a:t> </a:t>
            </a:r>
            <a:r>
              <a:rPr dirty="0">
                <a:solidFill>
                  <a:srgbClr val="00AFEF"/>
                </a:solidFill>
              </a:rPr>
              <a:t>Basics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67944" y="1555749"/>
            <a:ext cx="6309995" cy="36785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3215" indent="-311150">
              <a:lnSpc>
                <a:spcPts val="2630"/>
              </a:lnSpc>
              <a:spcBef>
                <a:spcPts val="95"/>
              </a:spcBef>
              <a:buFont typeface="Arial"/>
              <a:buChar char="•"/>
              <a:tabLst>
                <a:tab pos="323215" algn="l"/>
                <a:tab pos="32385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Change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basic and graphic mode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(space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bar)</a:t>
            </a:r>
            <a:endParaRPr sz="2200">
              <a:latin typeface="Calibri"/>
              <a:cs typeface="Calibri"/>
            </a:endParaRPr>
          </a:p>
          <a:p>
            <a:pPr marL="323215" indent="-311150">
              <a:lnSpc>
                <a:spcPts val="2610"/>
              </a:lnSpc>
              <a:buFont typeface="Arial"/>
              <a:buChar char="•"/>
              <a:tabLst>
                <a:tab pos="323215" algn="l"/>
                <a:tab pos="32385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Rename variables: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(n)</a:t>
            </a:r>
            <a:endParaRPr sz="2200">
              <a:latin typeface="Calibri"/>
              <a:cs typeface="Calibri"/>
            </a:endParaRPr>
          </a:p>
          <a:p>
            <a:pPr marL="323215" indent="-311150">
              <a:lnSpc>
                <a:spcPts val="2610"/>
              </a:lnSpc>
              <a:buFont typeface="Arial"/>
              <a:buChar char="•"/>
              <a:tabLst>
                <a:tab pos="323215" algn="l"/>
                <a:tab pos="32385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Comment</a:t>
            </a:r>
            <a:endParaRPr sz="2200">
              <a:latin typeface="Calibri"/>
              <a:cs typeface="Calibri"/>
            </a:endParaRPr>
          </a:p>
          <a:p>
            <a:pPr marL="449580">
              <a:lnSpc>
                <a:spcPts val="2615"/>
              </a:lnSpc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Side: (:),</a:t>
            </a:r>
            <a:r>
              <a:rPr sz="2200" spc="-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(;)</a:t>
            </a:r>
            <a:endParaRPr sz="2200">
              <a:latin typeface="Calibri"/>
              <a:cs typeface="Calibri"/>
            </a:endParaRPr>
          </a:p>
          <a:p>
            <a:pPr marL="449580">
              <a:lnSpc>
                <a:spcPts val="2610"/>
              </a:lnSpc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Above/below:</a:t>
            </a:r>
            <a:r>
              <a:rPr sz="2200" spc="-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(ins)</a:t>
            </a:r>
            <a:endParaRPr sz="2200">
              <a:latin typeface="Calibri"/>
              <a:cs typeface="Calibri"/>
            </a:endParaRPr>
          </a:p>
          <a:p>
            <a:pPr marL="323215" indent="-311150">
              <a:lnSpc>
                <a:spcPts val="2610"/>
              </a:lnSpc>
              <a:buFont typeface="Arial"/>
              <a:buChar char="•"/>
              <a:tabLst>
                <a:tab pos="323215" algn="l"/>
                <a:tab pos="32385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Convert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const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formats: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(right-click)</a:t>
            </a:r>
            <a:endParaRPr sz="2200">
              <a:latin typeface="Calibri"/>
              <a:cs typeface="Calibri"/>
            </a:endParaRPr>
          </a:p>
          <a:p>
            <a:pPr marL="323215" indent="-311150">
              <a:lnSpc>
                <a:spcPts val="2615"/>
              </a:lnSpc>
              <a:buFont typeface="Arial"/>
              <a:buChar char="•"/>
              <a:tabLst>
                <a:tab pos="323215" algn="l"/>
                <a:tab pos="32385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Cross-reference:</a:t>
            </a:r>
            <a:r>
              <a:rPr sz="2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(x)</a:t>
            </a:r>
            <a:endParaRPr sz="2200">
              <a:latin typeface="Calibri"/>
              <a:cs typeface="Calibri"/>
            </a:endParaRPr>
          </a:p>
          <a:p>
            <a:pPr marL="323215" indent="-311150">
              <a:lnSpc>
                <a:spcPts val="2610"/>
              </a:lnSpc>
              <a:buFont typeface="Arial"/>
              <a:buChar char="•"/>
              <a:tabLst>
                <a:tab pos="323215" algn="l"/>
                <a:tab pos="32385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Change to array: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(a)</a:t>
            </a:r>
            <a:endParaRPr sz="2200">
              <a:latin typeface="Calibri"/>
              <a:cs typeface="Calibri"/>
            </a:endParaRPr>
          </a:p>
          <a:p>
            <a:pPr marL="323215" indent="-311150">
              <a:lnSpc>
                <a:spcPts val="2610"/>
              </a:lnSpc>
              <a:buFont typeface="Arial"/>
              <a:buChar char="•"/>
              <a:tabLst>
                <a:tab pos="323215" algn="l"/>
                <a:tab pos="32385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IDA-&gt;Windows-&gt;Reset</a:t>
            </a:r>
            <a:r>
              <a:rPr sz="22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desktop</a:t>
            </a:r>
            <a:endParaRPr sz="2200">
              <a:latin typeface="Calibri"/>
              <a:cs typeface="Calibri"/>
            </a:endParaRPr>
          </a:p>
          <a:p>
            <a:pPr marL="323215" indent="-311150">
              <a:lnSpc>
                <a:spcPts val="2615"/>
              </a:lnSpc>
              <a:buFont typeface="Arial"/>
              <a:buChar char="•"/>
              <a:tabLst>
                <a:tab pos="323215" algn="l"/>
                <a:tab pos="32385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IDA-&gt;Options-&gt;General-&gt;auto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comment</a:t>
            </a:r>
            <a:endParaRPr sz="2200">
              <a:latin typeface="Calibri"/>
              <a:cs typeface="Calibri"/>
            </a:endParaRPr>
          </a:p>
          <a:p>
            <a:pPr marL="323215" indent="-311150">
              <a:lnSpc>
                <a:spcPts val="2630"/>
              </a:lnSpc>
              <a:buFont typeface="Arial"/>
              <a:buChar char="•"/>
              <a:tabLst>
                <a:tab pos="323215" algn="l"/>
                <a:tab pos="32385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IDA-&gt;Options-&gt;General-&gt;opcode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bytes</a:t>
            </a:r>
            <a:r>
              <a:rPr sz="22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2100" y="6038799"/>
            <a:ext cx="855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8380" algn="l"/>
                <a:tab pos="8546465" algn="l"/>
              </a:tabLst>
            </a:pPr>
            <a:r>
              <a:rPr sz="1800" strike="sngStrike" dirty="0">
                <a:latin typeface="Calibri"/>
                <a:cs typeface="Calibri"/>
              </a:rPr>
              <a:t> 	</a:t>
            </a:r>
            <a:r>
              <a:rPr sz="1800" strike="sngStrike" spc="-5" dirty="0">
                <a:latin typeface="Calibri"/>
                <a:cs typeface="Calibri"/>
              </a:rPr>
              <a:t>Pro_Shortcuts.	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434" y="549560"/>
            <a:ext cx="2200275" cy="5212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chemeClr val="bg1"/>
                </a:solidFill>
              </a:rPr>
              <a:t>The</a:t>
            </a:r>
            <a:r>
              <a:rPr spc="-60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484125" y="1425348"/>
            <a:ext cx="4175750" cy="4616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7065" y="461594"/>
            <a:ext cx="1228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719575"/>
              </p:ext>
            </p:extLst>
          </p:nvPr>
        </p:nvGraphicFramePr>
        <p:xfrm>
          <a:off x="5092700" y="1295400"/>
          <a:ext cx="2514600" cy="487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z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EDEB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y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EDEB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x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EDEB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Old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EBP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EDEB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Old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EIP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EDEB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a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EDEB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b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9215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EDEB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marL="0" marR="0" marT="69215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EDEB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323249" y="1796322"/>
            <a:ext cx="3451068" cy="3815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22775" y="1618234"/>
            <a:ext cx="472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bg1"/>
                </a:solidFill>
                <a:latin typeface="Calibri"/>
                <a:cs typeface="Calibri"/>
              </a:rPr>
              <a:t>0x00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22775" y="2163571"/>
            <a:ext cx="472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bg1"/>
                </a:solidFill>
                <a:latin typeface="Calibri"/>
                <a:cs typeface="Calibri"/>
              </a:rPr>
              <a:t>0x01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22775" y="2773171"/>
            <a:ext cx="472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bg1"/>
                </a:solidFill>
                <a:latin typeface="Calibri"/>
                <a:cs typeface="Calibri"/>
              </a:rPr>
              <a:t>0x02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22775" y="3382721"/>
            <a:ext cx="4730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bg1"/>
                </a:solidFill>
                <a:latin typeface="Calibri"/>
                <a:cs typeface="Calibri"/>
              </a:rPr>
              <a:t>0x03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22775" y="3992626"/>
            <a:ext cx="472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bg1"/>
                </a:solidFill>
                <a:latin typeface="Calibri"/>
                <a:cs typeface="Calibri"/>
              </a:rPr>
              <a:t>0x04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22775" y="4602226"/>
            <a:ext cx="472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bg1"/>
                </a:solidFill>
                <a:latin typeface="Calibri"/>
                <a:cs typeface="Calibri"/>
              </a:rPr>
              <a:t>0x05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38015" y="5212207"/>
            <a:ext cx="472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bg1"/>
                </a:solidFill>
                <a:latin typeface="Calibri"/>
                <a:cs typeface="Calibri"/>
              </a:rPr>
              <a:t>0x06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8015" y="5821781"/>
            <a:ext cx="472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bg1"/>
                </a:solidFill>
                <a:latin typeface="Calibri"/>
                <a:cs typeface="Calibri"/>
              </a:rPr>
              <a:t>0x07</a:t>
            </a:r>
            <a:endParaRPr sz="18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39455" y="1143000"/>
            <a:ext cx="728980" cy="609600"/>
          </a:xfrm>
          <a:prstGeom prst="rect">
            <a:avLst/>
          </a:prstGeom>
          <a:solidFill>
            <a:srgbClr val="EDEBE0"/>
          </a:solidFill>
          <a:ln w="25400">
            <a:solidFill>
              <a:srgbClr val="395E89"/>
            </a:solidFill>
          </a:ln>
        </p:spPr>
        <p:txBody>
          <a:bodyPr vert="horz" wrap="square" lIns="0" tIns="152400" rIns="0" bIns="0" rtlCol="0">
            <a:spAutoFit/>
          </a:bodyPr>
          <a:lstStyle/>
          <a:p>
            <a:pPr marL="198120">
              <a:lnSpc>
                <a:spcPct val="100000"/>
              </a:lnSpc>
              <a:spcBef>
                <a:spcPts val="1200"/>
              </a:spcBef>
            </a:pPr>
            <a:r>
              <a:rPr sz="1800" spc="-5" dirty="0">
                <a:latin typeface="Calibri"/>
                <a:cs typeface="Calibri"/>
              </a:rPr>
              <a:t>ESP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21218" y="1371600"/>
            <a:ext cx="508634" cy="152400"/>
          </a:xfrm>
          <a:custGeom>
            <a:avLst/>
            <a:gdLst/>
            <a:ahLst/>
            <a:cxnLst/>
            <a:rect l="l" t="t" r="r" b="b"/>
            <a:pathLst>
              <a:path w="508634" h="152400">
                <a:moveTo>
                  <a:pt x="76200" y="0"/>
                </a:moveTo>
                <a:lnTo>
                  <a:pt x="0" y="76200"/>
                </a:lnTo>
                <a:lnTo>
                  <a:pt x="76200" y="152400"/>
                </a:lnTo>
                <a:lnTo>
                  <a:pt x="76200" y="114300"/>
                </a:lnTo>
                <a:lnTo>
                  <a:pt x="508381" y="114300"/>
                </a:lnTo>
                <a:lnTo>
                  <a:pt x="508381" y="38100"/>
                </a:lnTo>
                <a:lnTo>
                  <a:pt x="76200" y="38100"/>
                </a:lnTo>
                <a:lnTo>
                  <a:pt x="76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21218" y="1371600"/>
            <a:ext cx="508634" cy="152400"/>
          </a:xfrm>
          <a:custGeom>
            <a:avLst/>
            <a:gdLst/>
            <a:ahLst/>
            <a:cxnLst/>
            <a:rect l="l" t="t" r="r" b="b"/>
            <a:pathLst>
              <a:path w="508634" h="152400">
                <a:moveTo>
                  <a:pt x="0" y="76200"/>
                </a:moveTo>
                <a:lnTo>
                  <a:pt x="76200" y="0"/>
                </a:lnTo>
                <a:lnTo>
                  <a:pt x="76200" y="38100"/>
                </a:lnTo>
                <a:lnTo>
                  <a:pt x="508381" y="38100"/>
                </a:lnTo>
                <a:lnTo>
                  <a:pt x="508381" y="114300"/>
                </a:lnTo>
                <a:lnTo>
                  <a:pt x="76200" y="114300"/>
                </a:lnTo>
                <a:lnTo>
                  <a:pt x="76200" y="152400"/>
                </a:lnTo>
                <a:lnTo>
                  <a:pt x="0" y="76200"/>
                </a:lnTo>
                <a:close/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390508" y="2971800"/>
            <a:ext cx="728980" cy="609600"/>
          </a:xfrm>
          <a:prstGeom prst="rect">
            <a:avLst/>
          </a:prstGeom>
          <a:solidFill>
            <a:srgbClr val="EDEBE0"/>
          </a:solidFill>
          <a:ln w="25400">
            <a:solidFill>
              <a:srgbClr val="395E89"/>
            </a:solidFill>
          </a:ln>
        </p:spPr>
        <p:txBody>
          <a:bodyPr vert="horz" wrap="square" lIns="0" tIns="153035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1205"/>
              </a:spcBef>
            </a:pPr>
            <a:r>
              <a:rPr sz="1800" spc="-5" dirty="0">
                <a:latin typeface="Calibri"/>
                <a:cs typeface="Calibri"/>
              </a:rPr>
              <a:t>EBP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72400" y="3200400"/>
            <a:ext cx="508634" cy="152400"/>
          </a:xfrm>
          <a:custGeom>
            <a:avLst/>
            <a:gdLst/>
            <a:ahLst/>
            <a:cxnLst/>
            <a:rect l="l" t="t" r="r" b="b"/>
            <a:pathLst>
              <a:path w="508634" h="152400">
                <a:moveTo>
                  <a:pt x="76200" y="0"/>
                </a:moveTo>
                <a:lnTo>
                  <a:pt x="0" y="76200"/>
                </a:lnTo>
                <a:lnTo>
                  <a:pt x="76200" y="152400"/>
                </a:lnTo>
                <a:lnTo>
                  <a:pt x="76200" y="114300"/>
                </a:lnTo>
                <a:lnTo>
                  <a:pt x="508381" y="114300"/>
                </a:lnTo>
                <a:lnTo>
                  <a:pt x="508381" y="38100"/>
                </a:lnTo>
                <a:lnTo>
                  <a:pt x="76200" y="38100"/>
                </a:lnTo>
                <a:lnTo>
                  <a:pt x="76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72400" y="3200400"/>
            <a:ext cx="508634" cy="152400"/>
          </a:xfrm>
          <a:custGeom>
            <a:avLst/>
            <a:gdLst/>
            <a:ahLst/>
            <a:cxnLst/>
            <a:rect l="l" t="t" r="r" b="b"/>
            <a:pathLst>
              <a:path w="508634" h="152400">
                <a:moveTo>
                  <a:pt x="0" y="76200"/>
                </a:moveTo>
                <a:lnTo>
                  <a:pt x="76200" y="0"/>
                </a:lnTo>
                <a:lnTo>
                  <a:pt x="76200" y="38100"/>
                </a:lnTo>
                <a:lnTo>
                  <a:pt x="508381" y="38100"/>
                </a:lnTo>
                <a:lnTo>
                  <a:pt x="508381" y="114300"/>
                </a:lnTo>
                <a:lnTo>
                  <a:pt x="76200" y="114300"/>
                </a:lnTo>
                <a:lnTo>
                  <a:pt x="76200" y="152400"/>
                </a:lnTo>
                <a:lnTo>
                  <a:pt x="0" y="76200"/>
                </a:lnTo>
                <a:close/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557EDC-A9E0-134C-9AAA-65FE2237D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In modern binary exploitation, mitigations for the vulnerabilities are introduced </a:t>
            </a:r>
            <a:r>
              <a:rPr lang="en-MY" dirty="0">
                <a:solidFill>
                  <a:schemeClr val="bg1"/>
                </a:solidFill>
              </a:rPr>
              <a:t>and how they can be bypassed in exploitation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MY" dirty="0">
                <a:solidFill>
                  <a:srgbClr val="00B0F0"/>
                </a:solidFill>
              </a:rPr>
              <a:t>DEP, ASLR, GS/Cookies,</a:t>
            </a:r>
            <a:endParaRPr lang="en-US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</a:rPr>
              <a:t>Why classic binary exploitation?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MY" dirty="0">
                <a:solidFill>
                  <a:schemeClr val="bg1"/>
                </a:solidFill>
              </a:rPr>
              <a:t>it’s not as easy to simply inject and execute </a:t>
            </a:r>
            <a:r>
              <a:rPr lang="en-MY" dirty="0">
                <a:solidFill>
                  <a:srgbClr val="00B0F0"/>
                </a:solidFill>
              </a:rPr>
              <a:t>shellcode</a:t>
            </a:r>
            <a:r>
              <a:rPr lang="en-MY" dirty="0">
                <a:solidFill>
                  <a:schemeClr val="bg1"/>
                </a:solidFill>
              </a:rPr>
              <a:t> anymore</a:t>
            </a:r>
          </a:p>
          <a:p>
            <a:pPr lvl="1">
              <a:lnSpc>
                <a:spcPct val="150000"/>
              </a:lnSpc>
            </a:pPr>
            <a:r>
              <a:rPr lang="en-MY" dirty="0">
                <a:solidFill>
                  <a:srgbClr val="00B0F0"/>
                </a:solidFill>
              </a:rPr>
              <a:t>But you must walk before you can run</a:t>
            </a:r>
            <a:endParaRPr lang="en-US" dirty="0">
              <a:solidFill>
                <a:srgbClr val="00B0F0"/>
              </a:solidFill>
            </a:endParaRP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07B984-05C9-D647-B019-6D8F5682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B0F0"/>
                </a:solidFill>
              </a:rPr>
              <a:t>Classic VS Modern </a:t>
            </a:r>
            <a:br>
              <a:rPr lang="en-US" sz="3600" b="1" dirty="0">
                <a:solidFill>
                  <a:srgbClr val="00B0F0"/>
                </a:solidFill>
              </a:rPr>
            </a:br>
            <a:r>
              <a:rPr lang="en-US" sz="3600" b="1" dirty="0">
                <a:solidFill>
                  <a:srgbClr val="00B0F0"/>
                </a:solidFill>
              </a:rPr>
              <a:t>Binary Exploitation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04F73-E750-024B-9270-CC521B3D8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04AC770F-2CA5-ED4C-9962-D09C415EC826}"/>
              </a:ext>
            </a:extLst>
          </p:cNvPr>
          <p:cNvSpPr/>
          <p:nvPr/>
        </p:nvSpPr>
        <p:spPr>
          <a:xfrm>
            <a:off x="304800" y="1690689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3DB86B6-B30E-4147-8030-676B5C8061CA}"/>
              </a:ext>
            </a:extLst>
          </p:cNvPr>
          <p:cNvSpPr/>
          <p:nvPr/>
        </p:nvSpPr>
        <p:spPr>
          <a:xfrm>
            <a:off x="217714" y="6176963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23216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7633" y="371560"/>
            <a:ext cx="250444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RE</a:t>
            </a:r>
            <a:r>
              <a:rPr spc="-75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Domain</a:t>
            </a:r>
          </a:p>
        </p:txBody>
      </p:sp>
      <p:sp>
        <p:nvSpPr>
          <p:cNvPr id="3" name="object 3"/>
          <p:cNvSpPr/>
          <p:nvPr/>
        </p:nvSpPr>
        <p:spPr>
          <a:xfrm>
            <a:off x="2240280" y="1676400"/>
            <a:ext cx="2854832" cy="2122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35453" y="1671702"/>
            <a:ext cx="2864485" cy="2132965"/>
          </a:xfrm>
          <a:custGeom>
            <a:avLst/>
            <a:gdLst/>
            <a:ahLst/>
            <a:cxnLst/>
            <a:rect l="l" t="t" r="r" b="b"/>
            <a:pathLst>
              <a:path w="2864485" h="2132965">
                <a:moveTo>
                  <a:pt x="0" y="2132457"/>
                </a:moveTo>
                <a:lnTo>
                  <a:pt x="2864357" y="2132457"/>
                </a:lnTo>
                <a:lnTo>
                  <a:pt x="2864357" y="0"/>
                </a:lnTo>
                <a:lnTo>
                  <a:pt x="0" y="0"/>
                </a:lnTo>
                <a:lnTo>
                  <a:pt x="0" y="213245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80887" y="1799337"/>
            <a:ext cx="2941192" cy="1889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6635" y="4958145"/>
            <a:ext cx="3398011" cy="1279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02788" y="4871082"/>
            <a:ext cx="2358136" cy="1453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52394" y="1245109"/>
            <a:ext cx="6616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endParaRPr sz="20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91909" y="1367994"/>
            <a:ext cx="11874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latin typeface="Arial"/>
                <a:cs typeface="Arial"/>
              </a:rPr>
              <a:t>Registers</a:t>
            </a:r>
            <a:endParaRPr sz="20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20889" y="4520184"/>
            <a:ext cx="7048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chemeClr val="bg1"/>
                </a:solidFill>
                <a:latin typeface="Arial"/>
                <a:cs typeface="Arial"/>
              </a:rPr>
              <a:t>Stack</a:t>
            </a:r>
            <a:endParaRPr sz="20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24074" y="4476065"/>
            <a:ext cx="17481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latin typeface="Arial"/>
                <a:cs typeface="Arial"/>
              </a:rPr>
              <a:t>Other</a:t>
            </a:r>
            <a:r>
              <a:rPr sz="2000" b="1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chemeClr val="bg1"/>
                </a:solidFill>
                <a:latin typeface="Arial"/>
                <a:cs typeface="Arial"/>
              </a:rPr>
              <a:t>Memory</a:t>
            </a:r>
            <a:endParaRPr sz="20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480" y="2128140"/>
            <a:ext cx="1156970" cy="1374140"/>
          </a:xfrm>
          <a:custGeom>
            <a:avLst/>
            <a:gdLst/>
            <a:ahLst/>
            <a:cxnLst/>
            <a:rect l="l" t="t" r="r" b="b"/>
            <a:pathLst>
              <a:path w="1156970" h="1374139">
                <a:moveTo>
                  <a:pt x="0" y="0"/>
                </a:moveTo>
                <a:lnTo>
                  <a:pt x="1156462" y="0"/>
                </a:lnTo>
                <a:lnTo>
                  <a:pt x="1156462" y="1102360"/>
                </a:lnTo>
                <a:lnTo>
                  <a:pt x="1103913" y="1103570"/>
                </a:lnTo>
                <a:lnTo>
                  <a:pt x="1054541" y="1107071"/>
                </a:lnTo>
                <a:lnTo>
                  <a:pt x="1008134" y="1112670"/>
                </a:lnTo>
                <a:lnTo>
                  <a:pt x="964479" y="1120172"/>
                </a:lnTo>
                <a:lnTo>
                  <a:pt x="923365" y="1129382"/>
                </a:lnTo>
                <a:lnTo>
                  <a:pt x="884580" y="1140107"/>
                </a:lnTo>
                <a:lnTo>
                  <a:pt x="847913" y="1152152"/>
                </a:lnTo>
                <a:lnTo>
                  <a:pt x="780083" y="1179427"/>
                </a:lnTo>
                <a:lnTo>
                  <a:pt x="718182" y="1209654"/>
                </a:lnTo>
                <a:lnTo>
                  <a:pt x="660516" y="1241278"/>
                </a:lnTo>
                <a:lnTo>
                  <a:pt x="605389" y="1272747"/>
                </a:lnTo>
                <a:lnTo>
                  <a:pt x="578250" y="1287938"/>
                </a:lnTo>
                <a:lnTo>
                  <a:pt x="523758" y="1316262"/>
                </a:lnTo>
                <a:lnTo>
                  <a:pt x="467571" y="1340547"/>
                </a:lnTo>
                <a:lnTo>
                  <a:pt x="407996" y="1359239"/>
                </a:lnTo>
                <a:lnTo>
                  <a:pt x="343338" y="1370786"/>
                </a:lnTo>
                <a:lnTo>
                  <a:pt x="271904" y="1373634"/>
                </a:lnTo>
                <a:lnTo>
                  <a:pt x="233116" y="1371310"/>
                </a:lnTo>
                <a:lnTo>
                  <a:pt x="191999" y="1366229"/>
                </a:lnTo>
                <a:lnTo>
                  <a:pt x="148340" y="1358197"/>
                </a:lnTo>
                <a:lnTo>
                  <a:pt x="101928" y="1347019"/>
                </a:lnTo>
                <a:lnTo>
                  <a:pt x="52552" y="1332501"/>
                </a:lnTo>
                <a:lnTo>
                  <a:pt x="0" y="13144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5755" y="1985265"/>
            <a:ext cx="1148715" cy="1116965"/>
          </a:xfrm>
          <a:custGeom>
            <a:avLst/>
            <a:gdLst/>
            <a:ahLst/>
            <a:cxnLst/>
            <a:rect l="l" t="t" r="r" b="b"/>
            <a:pathLst>
              <a:path w="1148715" h="1116964">
                <a:moveTo>
                  <a:pt x="0" y="142875"/>
                </a:moveTo>
                <a:lnTo>
                  <a:pt x="0" y="0"/>
                </a:lnTo>
                <a:lnTo>
                  <a:pt x="1148562" y="0"/>
                </a:lnTo>
                <a:lnTo>
                  <a:pt x="1148562" y="1109218"/>
                </a:lnTo>
                <a:lnTo>
                  <a:pt x="1116479" y="1110428"/>
                </a:lnTo>
                <a:lnTo>
                  <a:pt x="1088491" y="1113091"/>
                </a:lnTo>
                <a:lnTo>
                  <a:pt x="1068695" y="1115754"/>
                </a:lnTo>
                <a:lnTo>
                  <a:pt x="1061186" y="1116965"/>
                </a:lnTo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5315" y="1845819"/>
            <a:ext cx="1158875" cy="1111885"/>
          </a:xfrm>
          <a:custGeom>
            <a:avLst/>
            <a:gdLst/>
            <a:ahLst/>
            <a:cxnLst/>
            <a:rect l="l" t="t" r="r" b="b"/>
            <a:pathLst>
              <a:path w="1158875" h="1111885">
                <a:moveTo>
                  <a:pt x="0" y="139446"/>
                </a:moveTo>
                <a:lnTo>
                  <a:pt x="0" y="0"/>
                </a:lnTo>
                <a:lnTo>
                  <a:pt x="1158443" y="0"/>
                </a:lnTo>
                <a:lnTo>
                  <a:pt x="1158443" y="1105789"/>
                </a:lnTo>
                <a:lnTo>
                  <a:pt x="1121956" y="1106701"/>
                </a:lnTo>
                <a:lnTo>
                  <a:pt x="1090101" y="1108710"/>
                </a:lnTo>
                <a:lnTo>
                  <a:pt x="1067556" y="1110718"/>
                </a:lnTo>
                <a:lnTo>
                  <a:pt x="1059002" y="1111631"/>
                </a:lnTo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210" y="2286293"/>
            <a:ext cx="892060" cy="3635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04012" y="1321309"/>
            <a:ext cx="10998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latin typeface="Arial"/>
                <a:cs typeface="Arial"/>
              </a:rPr>
              <a:t>Librar</a:t>
            </a:r>
            <a:r>
              <a:rPr sz="2000" b="1" spc="-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chemeClr val="bg1"/>
                </a:solidFill>
                <a:latin typeface="Arial"/>
                <a:cs typeface="Arial"/>
              </a:rPr>
              <a:t>es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64055" y="2339652"/>
            <a:ext cx="700405" cy="257175"/>
          </a:xfrm>
          <a:custGeom>
            <a:avLst/>
            <a:gdLst/>
            <a:ahLst/>
            <a:cxnLst/>
            <a:rect l="l" t="t" r="r" b="b"/>
            <a:pathLst>
              <a:path w="700405" h="257175">
                <a:moveTo>
                  <a:pt x="224514" y="0"/>
                </a:moveTo>
                <a:lnTo>
                  <a:pt x="213740" y="3625"/>
                </a:lnTo>
                <a:lnTo>
                  <a:pt x="0" y="128339"/>
                </a:lnTo>
                <a:lnTo>
                  <a:pt x="213740" y="253053"/>
                </a:lnTo>
                <a:lnTo>
                  <a:pt x="224514" y="256750"/>
                </a:lnTo>
                <a:lnTo>
                  <a:pt x="235442" y="256053"/>
                </a:lnTo>
                <a:lnTo>
                  <a:pt x="245298" y="251285"/>
                </a:lnTo>
                <a:lnTo>
                  <a:pt x="252856" y="242766"/>
                </a:lnTo>
                <a:lnTo>
                  <a:pt x="256536" y="232046"/>
                </a:lnTo>
                <a:lnTo>
                  <a:pt x="255809" y="221112"/>
                </a:lnTo>
                <a:lnTo>
                  <a:pt x="251035" y="211226"/>
                </a:lnTo>
                <a:lnTo>
                  <a:pt x="242570" y="203650"/>
                </a:lnTo>
                <a:lnTo>
                  <a:pt x="162400" y="156914"/>
                </a:lnTo>
                <a:lnTo>
                  <a:pt x="56768" y="156914"/>
                </a:lnTo>
                <a:lnTo>
                  <a:pt x="56768" y="99764"/>
                </a:lnTo>
                <a:lnTo>
                  <a:pt x="162501" y="99764"/>
                </a:lnTo>
                <a:lnTo>
                  <a:pt x="242570" y="53028"/>
                </a:lnTo>
                <a:lnTo>
                  <a:pt x="251035" y="45523"/>
                </a:lnTo>
                <a:lnTo>
                  <a:pt x="255809" y="35661"/>
                </a:lnTo>
                <a:lnTo>
                  <a:pt x="256536" y="24703"/>
                </a:lnTo>
                <a:lnTo>
                  <a:pt x="252856" y="13912"/>
                </a:lnTo>
                <a:lnTo>
                  <a:pt x="245298" y="5464"/>
                </a:lnTo>
                <a:lnTo>
                  <a:pt x="235442" y="720"/>
                </a:lnTo>
                <a:lnTo>
                  <a:pt x="224514" y="0"/>
                </a:lnTo>
                <a:close/>
              </a:path>
              <a:path w="700405" h="257175">
                <a:moveTo>
                  <a:pt x="586685" y="128387"/>
                </a:moveTo>
                <a:lnTo>
                  <a:pt x="457581" y="203650"/>
                </a:lnTo>
                <a:lnTo>
                  <a:pt x="449133" y="211226"/>
                </a:lnTo>
                <a:lnTo>
                  <a:pt x="444388" y="221112"/>
                </a:lnTo>
                <a:lnTo>
                  <a:pt x="443668" y="232046"/>
                </a:lnTo>
                <a:lnTo>
                  <a:pt x="447294" y="242766"/>
                </a:lnTo>
                <a:lnTo>
                  <a:pt x="454870" y="251285"/>
                </a:lnTo>
                <a:lnTo>
                  <a:pt x="464756" y="256053"/>
                </a:lnTo>
                <a:lnTo>
                  <a:pt x="475690" y="256750"/>
                </a:lnTo>
                <a:lnTo>
                  <a:pt x="486409" y="253053"/>
                </a:lnTo>
                <a:lnTo>
                  <a:pt x="651177" y="156914"/>
                </a:lnTo>
                <a:lnTo>
                  <a:pt x="643382" y="156914"/>
                </a:lnTo>
                <a:lnTo>
                  <a:pt x="643382" y="153104"/>
                </a:lnTo>
                <a:lnTo>
                  <a:pt x="629031" y="153104"/>
                </a:lnTo>
                <a:lnTo>
                  <a:pt x="586685" y="128387"/>
                </a:lnTo>
                <a:close/>
              </a:path>
              <a:path w="700405" h="257175">
                <a:moveTo>
                  <a:pt x="162501" y="99764"/>
                </a:moveTo>
                <a:lnTo>
                  <a:pt x="56768" y="99764"/>
                </a:lnTo>
                <a:lnTo>
                  <a:pt x="56768" y="156914"/>
                </a:lnTo>
                <a:lnTo>
                  <a:pt x="162400" y="156914"/>
                </a:lnTo>
                <a:lnTo>
                  <a:pt x="155864" y="153104"/>
                </a:lnTo>
                <a:lnTo>
                  <a:pt x="71119" y="153104"/>
                </a:lnTo>
                <a:lnTo>
                  <a:pt x="71119" y="103701"/>
                </a:lnTo>
                <a:lnTo>
                  <a:pt x="155757" y="103701"/>
                </a:lnTo>
                <a:lnTo>
                  <a:pt x="162501" y="99764"/>
                </a:lnTo>
                <a:close/>
              </a:path>
              <a:path w="700405" h="257175">
                <a:moveTo>
                  <a:pt x="537649" y="99764"/>
                </a:moveTo>
                <a:lnTo>
                  <a:pt x="162501" y="99764"/>
                </a:lnTo>
                <a:lnTo>
                  <a:pt x="113465" y="128387"/>
                </a:lnTo>
                <a:lnTo>
                  <a:pt x="162400" y="156914"/>
                </a:lnTo>
                <a:lnTo>
                  <a:pt x="537750" y="156914"/>
                </a:lnTo>
                <a:lnTo>
                  <a:pt x="586685" y="128387"/>
                </a:lnTo>
                <a:lnTo>
                  <a:pt x="537649" y="99764"/>
                </a:lnTo>
                <a:close/>
              </a:path>
              <a:path w="700405" h="257175">
                <a:moveTo>
                  <a:pt x="651177" y="99764"/>
                </a:moveTo>
                <a:lnTo>
                  <a:pt x="643382" y="99764"/>
                </a:lnTo>
                <a:lnTo>
                  <a:pt x="643382" y="156914"/>
                </a:lnTo>
                <a:lnTo>
                  <a:pt x="651177" y="156914"/>
                </a:lnTo>
                <a:lnTo>
                  <a:pt x="700151" y="128339"/>
                </a:lnTo>
                <a:lnTo>
                  <a:pt x="651177" y="99764"/>
                </a:lnTo>
                <a:close/>
              </a:path>
              <a:path w="700405" h="257175">
                <a:moveTo>
                  <a:pt x="71119" y="103701"/>
                </a:moveTo>
                <a:lnTo>
                  <a:pt x="71119" y="153104"/>
                </a:lnTo>
                <a:lnTo>
                  <a:pt x="113465" y="128387"/>
                </a:lnTo>
                <a:lnTo>
                  <a:pt x="71119" y="103701"/>
                </a:lnTo>
                <a:close/>
              </a:path>
              <a:path w="700405" h="257175">
                <a:moveTo>
                  <a:pt x="113465" y="128387"/>
                </a:moveTo>
                <a:lnTo>
                  <a:pt x="71119" y="153104"/>
                </a:lnTo>
                <a:lnTo>
                  <a:pt x="155864" y="153104"/>
                </a:lnTo>
                <a:lnTo>
                  <a:pt x="113465" y="128387"/>
                </a:lnTo>
                <a:close/>
              </a:path>
              <a:path w="700405" h="257175">
                <a:moveTo>
                  <a:pt x="629031" y="103701"/>
                </a:moveTo>
                <a:lnTo>
                  <a:pt x="586685" y="128387"/>
                </a:lnTo>
                <a:lnTo>
                  <a:pt x="629031" y="153104"/>
                </a:lnTo>
                <a:lnTo>
                  <a:pt x="629031" y="103701"/>
                </a:lnTo>
                <a:close/>
              </a:path>
              <a:path w="700405" h="257175">
                <a:moveTo>
                  <a:pt x="643382" y="103701"/>
                </a:moveTo>
                <a:lnTo>
                  <a:pt x="629031" y="103701"/>
                </a:lnTo>
                <a:lnTo>
                  <a:pt x="629031" y="153104"/>
                </a:lnTo>
                <a:lnTo>
                  <a:pt x="643382" y="153104"/>
                </a:lnTo>
                <a:lnTo>
                  <a:pt x="643382" y="103701"/>
                </a:lnTo>
                <a:close/>
              </a:path>
              <a:path w="700405" h="257175">
                <a:moveTo>
                  <a:pt x="155757" y="103701"/>
                </a:moveTo>
                <a:lnTo>
                  <a:pt x="71119" y="103701"/>
                </a:lnTo>
                <a:lnTo>
                  <a:pt x="113465" y="128387"/>
                </a:lnTo>
                <a:lnTo>
                  <a:pt x="155757" y="103701"/>
                </a:lnTo>
                <a:close/>
              </a:path>
              <a:path w="700405" h="257175">
                <a:moveTo>
                  <a:pt x="475690" y="0"/>
                </a:moveTo>
                <a:lnTo>
                  <a:pt x="464756" y="720"/>
                </a:lnTo>
                <a:lnTo>
                  <a:pt x="454870" y="5464"/>
                </a:lnTo>
                <a:lnTo>
                  <a:pt x="447294" y="13912"/>
                </a:lnTo>
                <a:lnTo>
                  <a:pt x="443668" y="24703"/>
                </a:lnTo>
                <a:lnTo>
                  <a:pt x="444388" y="35661"/>
                </a:lnTo>
                <a:lnTo>
                  <a:pt x="449133" y="45523"/>
                </a:lnTo>
                <a:lnTo>
                  <a:pt x="457581" y="53028"/>
                </a:lnTo>
                <a:lnTo>
                  <a:pt x="586685" y="128387"/>
                </a:lnTo>
                <a:lnTo>
                  <a:pt x="629031" y="103701"/>
                </a:lnTo>
                <a:lnTo>
                  <a:pt x="643382" y="103701"/>
                </a:lnTo>
                <a:lnTo>
                  <a:pt x="643382" y="99764"/>
                </a:lnTo>
                <a:lnTo>
                  <a:pt x="651177" y="99764"/>
                </a:lnTo>
                <a:lnTo>
                  <a:pt x="486409" y="3625"/>
                </a:lnTo>
                <a:lnTo>
                  <a:pt x="47569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04078" y="2386515"/>
            <a:ext cx="770255" cy="257175"/>
          </a:xfrm>
          <a:custGeom>
            <a:avLst/>
            <a:gdLst/>
            <a:ahLst/>
            <a:cxnLst/>
            <a:rect l="l" t="t" r="r" b="b"/>
            <a:pathLst>
              <a:path w="770254" h="257175">
                <a:moveTo>
                  <a:pt x="224514" y="0"/>
                </a:moveTo>
                <a:lnTo>
                  <a:pt x="213740" y="3625"/>
                </a:lnTo>
                <a:lnTo>
                  <a:pt x="0" y="128339"/>
                </a:lnTo>
                <a:lnTo>
                  <a:pt x="213740" y="253053"/>
                </a:lnTo>
                <a:lnTo>
                  <a:pt x="224514" y="256678"/>
                </a:lnTo>
                <a:lnTo>
                  <a:pt x="235442" y="255958"/>
                </a:lnTo>
                <a:lnTo>
                  <a:pt x="245298" y="251213"/>
                </a:lnTo>
                <a:lnTo>
                  <a:pt x="252856" y="242766"/>
                </a:lnTo>
                <a:lnTo>
                  <a:pt x="256536" y="232046"/>
                </a:lnTo>
                <a:lnTo>
                  <a:pt x="255809" y="221112"/>
                </a:lnTo>
                <a:lnTo>
                  <a:pt x="251035" y="211226"/>
                </a:lnTo>
                <a:lnTo>
                  <a:pt x="242569" y="203650"/>
                </a:lnTo>
                <a:lnTo>
                  <a:pt x="162400" y="156914"/>
                </a:lnTo>
                <a:lnTo>
                  <a:pt x="56768" y="156914"/>
                </a:lnTo>
                <a:lnTo>
                  <a:pt x="56768" y="99764"/>
                </a:lnTo>
                <a:lnTo>
                  <a:pt x="162400" y="99764"/>
                </a:lnTo>
                <a:lnTo>
                  <a:pt x="242569" y="53028"/>
                </a:lnTo>
                <a:lnTo>
                  <a:pt x="251035" y="45452"/>
                </a:lnTo>
                <a:lnTo>
                  <a:pt x="255809" y="35565"/>
                </a:lnTo>
                <a:lnTo>
                  <a:pt x="256536" y="24632"/>
                </a:lnTo>
                <a:lnTo>
                  <a:pt x="252856" y="13912"/>
                </a:lnTo>
                <a:lnTo>
                  <a:pt x="245298" y="5464"/>
                </a:lnTo>
                <a:lnTo>
                  <a:pt x="235442" y="720"/>
                </a:lnTo>
                <a:lnTo>
                  <a:pt x="224514" y="0"/>
                </a:lnTo>
                <a:close/>
              </a:path>
              <a:path w="770254" h="257175">
                <a:moveTo>
                  <a:pt x="656744" y="128339"/>
                </a:moveTo>
                <a:lnTo>
                  <a:pt x="527557" y="203650"/>
                </a:lnTo>
                <a:lnTo>
                  <a:pt x="519110" y="211226"/>
                </a:lnTo>
                <a:lnTo>
                  <a:pt x="514365" y="221112"/>
                </a:lnTo>
                <a:lnTo>
                  <a:pt x="513645" y="232046"/>
                </a:lnTo>
                <a:lnTo>
                  <a:pt x="517270" y="242766"/>
                </a:lnTo>
                <a:lnTo>
                  <a:pt x="524847" y="251213"/>
                </a:lnTo>
                <a:lnTo>
                  <a:pt x="534733" y="255958"/>
                </a:lnTo>
                <a:lnTo>
                  <a:pt x="545667" y="256678"/>
                </a:lnTo>
                <a:lnTo>
                  <a:pt x="556386" y="253053"/>
                </a:lnTo>
                <a:lnTo>
                  <a:pt x="721154" y="156914"/>
                </a:lnTo>
                <a:lnTo>
                  <a:pt x="713358" y="156914"/>
                </a:lnTo>
                <a:lnTo>
                  <a:pt x="713358" y="152977"/>
                </a:lnTo>
                <a:lnTo>
                  <a:pt x="699007" y="152977"/>
                </a:lnTo>
                <a:lnTo>
                  <a:pt x="656744" y="128339"/>
                </a:lnTo>
                <a:close/>
              </a:path>
              <a:path w="770254" h="257175">
                <a:moveTo>
                  <a:pt x="162400" y="99764"/>
                </a:moveTo>
                <a:lnTo>
                  <a:pt x="56768" y="99764"/>
                </a:lnTo>
                <a:lnTo>
                  <a:pt x="56768" y="156914"/>
                </a:lnTo>
                <a:lnTo>
                  <a:pt x="162400" y="156914"/>
                </a:lnTo>
                <a:lnTo>
                  <a:pt x="155646" y="152977"/>
                </a:lnTo>
                <a:lnTo>
                  <a:pt x="71119" y="152977"/>
                </a:lnTo>
                <a:lnTo>
                  <a:pt x="71119" y="103701"/>
                </a:lnTo>
                <a:lnTo>
                  <a:pt x="155646" y="103701"/>
                </a:lnTo>
                <a:lnTo>
                  <a:pt x="162400" y="99764"/>
                </a:lnTo>
                <a:close/>
              </a:path>
              <a:path w="770254" h="257175">
                <a:moveTo>
                  <a:pt x="607727" y="99764"/>
                </a:moveTo>
                <a:lnTo>
                  <a:pt x="162400" y="99764"/>
                </a:lnTo>
                <a:lnTo>
                  <a:pt x="113383" y="128339"/>
                </a:lnTo>
                <a:lnTo>
                  <a:pt x="162400" y="156914"/>
                </a:lnTo>
                <a:lnTo>
                  <a:pt x="607727" y="156914"/>
                </a:lnTo>
                <a:lnTo>
                  <a:pt x="656744" y="128339"/>
                </a:lnTo>
                <a:lnTo>
                  <a:pt x="607727" y="99764"/>
                </a:lnTo>
                <a:close/>
              </a:path>
              <a:path w="770254" h="257175">
                <a:moveTo>
                  <a:pt x="721154" y="99764"/>
                </a:moveTo>
                <a:lnTo>
                  <a:pt x="713358" y="99764"/>
                </a:lnTo>
                <a:lnTo>
                  <a:pt x="713358" y="156914"/>
                </a:lnTo>
                <a:lnTo>
                  <a:pt x="721154" y="156914"/>
                </a:lnTo>
                <a:lnTo>
                  <a:pt x="770127" y="128339"/>
                </a:lnTo>
                <a:lnTo>
                  <a:pt x="721154" y="99764"/>
                </a:lnTo>
                <a:close/>
              </a:path>
              <a:path w="770254" h="257175">
                <a:moveTo>
                  <a:pt x="71119" y="103701"/>
                </a:moveTo>
                <a:lnTo>
                  <a:pt x="71119" y="152977"/>
                </a:lnTo>
                <a:lnTo>
                  <a:pt x="113383" y="128339"/>
                </a:lnTo>
                <a:lnTo>
                  <a:pt x="71119" y="103701"/>
                </a:lnTo>
                <a:close/>
              </a:path>
              <a:path w="770254" h="257175">
                <a:moveTo>
                  <a:pt x="113383" y="128339"/>
                </a:moveTo>
                <a:lnTo>
                  <a:pt x="71119" y="152977"/>
                </a:lnTo>
                <a:lnTo>
                  <a:pt x="155646" y="152977"/>
                </a:lnTo>
                <a:lnTo>
                  <a:pt x="113383" y="128339"/>
                </a:lnTo>
                <a:close/>
              </a:path>
              <a:path w="770254" h="257175">
                <a:moveTo>
                  <a:pt x="699007" y="103701"/>
                </a:moveTo>
                <a:lnTo>
                  <a:pt x="656744" y="128339"/>
                </a:lnTo>
                <a:lnTo>
                  <a:pt x="699007" y="152977"/>
                </a:lnTo>
                <a:lnTo>
                  <a:pt x="699007" y="103701"/>
                </a:lnTo>
                <a:close/>
              </a:path>
              <a:path w="770254" h="257175">
                <a:moveTo>
                  <a:pt x="713358" y="103701"/>
                </a:moveTo>
                <a:lnTo>
                  <a:pt x="699007" y="103701"/>
                </a:lnTo>
                <a:lnTo>
                  <a:pt x="699007" y="152977"/>
                </a:lnTo>
                <a:lnTo>
                  <a:pt x="713358" y="152977"/>
                </a:lnTo>
                <a:lnTo>
                  <a:pt x="713358" y="103701"/>
                </a:lnTo>
                <a:close/>
              </a:path>
              <a:path w="770254" h="257175">
                <a:moveTo>
                  <a:pt x="155646" y="103701"/>
                </a:moveTo>
                <a:lnTo>
                  <a:pt x="71119" y="103701"/>
                </a:lnTo>
                <a:lnTo>
                  <a:pt x="113383" y="128339"/>
                </a:lnTo>
                <a:lnTo>
                  <a:pt x="155646" y="103701"/>
                </a:lnTo>
                <a:close/>
              </a:path>
              <a:path w="770254" h="257175">
                <a:moveTo>
                  <a:pt x="545667" y="0"/>
                </a:moveTo>
                <a:lnTo>
                  <a:pt x="534733" y="720"/>
                </a:lnTo>
                <a:lnTo>
                  <a:pt x="524847" y="5464"/>
                </a:lnTo>
                <a:lnTo>
                  <a:pt x="517270" y="13912"/>
                </a:lnTo>
                <a:lnTo>
                  <a:pt x="513645" y="24632"/>
                </a:lnTo>
                <a:lnTo>
                  <a:pt x="514365" y="35565"/>
                </a:lnTo>
                <a:lnTo>
                  <a:pt x="519110" y="45452"/>
                </a:lnTo>
                <a:lnTo>
                  <a:pt x="527557" y="53028"/>
                </a:lnTo>
                <a:lnTo>
                  <a:pt x="656744" y="128339"/>
                </a:lnTo>
                <a:lnTo>
                  <a:pt x="699007" y="103701"/>
                </a:lnTo>
                <a:lnTo>
                  <a:pt x="713358" y="103701"/>
                </a:lnTo>
                <a:lnTo>
                  <a:pt x="713358" y="99764"/>
                </a:lnTo>
                <a:lnTo>
                  <a:pt x="721154" y="99764"/>
                </a:lnTo>
                <a:lnTo>
                  <a:pt x="556386" y="3625"/>
                </a:lnTo>
                <a:lnTo>
                  <a:pt x="54566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02656" y="4038727"/>
            <a:ext cx="776605" cy="611505"/>
          </a:xfrm>
          <a:custGeom>
            <a:avLst/>
            <a:gdLst/>
            <a:ahLst/>
            <a:cxnLst/>
            <a:rect l="l" t="t" r="r" b="b"/>
            <a:pathLst>
              <a:path w="776604" h="611504">
                <a:moveTo>
                  <a:pt x="539114" y="520319"/>
                </a:moveTo>
                <a:lnTo>
                  <a:pt x="527788" y="521021"/>
                </a:lnTo>
                <a:lnTo>
                  <a:pt x="517937" y="525843"/>
                </a:lnTo>
                <a:lnTo>
                  <a:pt x="510611" y="533999"/>
                </a:lnTo>
                <a:lnTo>
                  <a:pt x="506856" y="544703"/>
                </a:lnTo>
                <a:lnTo>
                  <a:pt x="507559" y="556029"/>
                </a:lnTo>
                <a:lnTo>
                  <a:pt x="512381" y="565880"/>
                </a:lnTo>
                <a:lnTo>
                  <a:pt x="520537" y="573206"/>
                </a:lnTo>
                <a:lnTo>
                  <a:pt x="531240" y="576961"/>
                </a:lnTo>
                <a:lnTo>
                  <a:pt x="776350" y="611124"/>
                </a:lnTo>
                <a:lnTo>
                  <a:pt x="771389" y="598551"/>
                </a:lnTo>
                <a:lnTo>
                  <a:pt x="714120" y="598551"/>
                </a:lnTo>
                <a:lnTo>
                  <a:pt x="631044" y="533146"/>
                </a:lnTo>
                <a:lnTo>
                  <a:pt x="539114" y="520319"/>
                </a:lnTo>
                <a:close/>
              </a:path>
              <a:path w="776604" h="611504">
                <a:moveTo>
                  <a:pt x="631044" y="533146"/>
                </a:moveTo>
                <a:lnTo>
                  <a:pt x="714120" y="598551"/>
                </a:lnTo>
                <a:lnTo>
                  <a:pt x="723496" y="586613"/>
                </a:lnTo>
                <a:lnTo>
                  <a:pt x="705230" y="586613"/>
                </a:lnTo>
                <a:lnTo>
                  <a:pt x="687218" y="540984"/>
                </a:lnTo>
                <a:lnTo>
                  <a:pt x="631044" y="533146"/>
                </a:lnTo>
                <a:close/>
              </a:path>
              <a:path w="776604" h="611504">
                <a:moveTo>
                  <a:pt x="659596" y="362854"/>
                </a:moveTo>
                <a:lnTo>
                  <a:pt x="648461" y="364871"/>
                </a:lnTo>
                <a:lnTo>
                  <a:pt x="638905" y="371058"/>
                </a:lnTo>
                <a:lnTo>
                  <a:pt x="632682" y="380079"/>
                </a:lnTo>
                <a:lnTo>
                  <a:pt x="630316" y="390767"/>
                </a:lnTo>
                <a:lnTo>
                  <a:pt x="632332" y="401955"/>
                </a:lnTo>
                <a:lnTo>
                  <a:pt x="666395" y="488238"/>
                </a:lnTo>
                <a:lnTo>
                  <a:pt x="749426" y="553593"/>
                </a:lnTo>
                <a:lnTo>
                  <a:pt x="714120" y="598551"/>
                </a:lnTo>
                <a:lnTo>
                  <a:pt x="771389" y="598551"/>
                </a:lnTo>
                <a:lnTo>
                  <a:pt x="685545" y="381000"/>
                </a:lnTo>
                <a:lnTo>
                  <a:pt x="679340" y="371443"/>
                </a:lnTo>
                <a:lnTo>
                  <a:pt x="670290" y="365220"/>
                </a:lnTo>
                <a:lnTo>
                  <a:pt x="659596" y="362854"/>
                </a:lnTo>
                <a:close/>
              </a:path>
              <a:path w="776604" h="611504">
                <a:moveTo>
                  <a:pt x="687218" y="540984"/>
                </a:moveTo>
                <a:lnTo>
                  <a:pt x="705230" y="586613"/>
                </a:lnTo>
                <a:lnTo>
                  <a:pt x="735710" y="547751"/>
                </a:lnTo>
                <a:lnTo>
                  <a:pt x="687218" y="540984"/>
                </a:lnTo>
                <a:close/>
              </a:path>
              <a:path w="776604" h="611504">
                <a:moveTo>
                  <a:pt x="666395" y="488238"/>
                </a:moveTo>
                <a:lnTo>
                  <a:pt x="687218" y="540984"/>
                </a:lnTo>
                <a:lnTo>
                  <a:pt x="735710" y="547751"/>
                </a:lnTo>
                <a:lnTo>
                  <a:pt x="705230" y="586613"/>
                </a:lnTo>
                <a:lnTo>
                  <a:pt x="723496" y="586613"/>
                </a:lnTo>
                <a:lnTo>
                  <a:pt x="749426" y="553593"/>
                </a:lnTo>
                <a:lnTo>
                  <a:pt x="666395" y="488238"/>
                </a:lnTo>
                <a:close/>
              </a:path>
              <a:path w="776604" h="611504">
                <a:moveTo>
                  <a:pt x="89092" y="70165"/>
                </a:moveTo>
                <a:lnTo>
                  <a:pt x="109891" y="122850"/>
                </a:lnTo>
                <a:lnTo>
                  <a:pt x="631044" y="533146"/>
                </a:lnTo>
                <a:lnTo>
                  <a:pt x="687218" y="540984"/>
                </a:lnTo>
                <a:lnTo>
                  <a:pt x="666395" y="488238"/>
                </a:lnTo>
                <a:lnTo>
                  <a:pt x="145238" y="78035"/>
                </a:lnTo>
                <a:lnTo>
                  <a:pt x="89092" y="70165"/>
                </a:lnTo>
                <a:close/>
              </a:path>
              <a:path w="776604" h="611504">
                <a:moveTo>
                  <a:pt x="0" y="0"/>
                </a:moveTo>
                <a:lnTo>
                  <a:pt x="90931" y="230251"/>
                </a:lnTo>
                <a:lnTo>
                  <a:pt x="97063" y="239789"/>
                </a:lnTo>
                <a:lnTo>
                  <a:pt x="106076" y="245983"/>
                </a:lnTo>
                <a:lnTo>
                  <a:pt x="116756" y="248342"/>
                </a:lnTo>
                <a:lnTo>
                  <a:pt x="127888" y="246379"/>
                </a:lnTo>
                <a:lnTo>
                  <a:pt x="137445" y="240174"/>
                </a:lnTo>
                <a:lnTo>
                  <a:pt x="143668" y="231124"/>
                </a:lnTo>
                <a:lnTo>
                  <a:pt x="146034" y="220430"/>
                </a:lnTo>
                <a:lnTo>
                  <a:pt x="144017" y="209296"/>
                </a:lnTo>
                <a:lnTo>
                  <a:pt x="109891" y="122850"/>
                </a:lnTo>
                <a:lnTo>
                  <a:pt x="26923" y="57531"/>
                </a:lnTo>
                <a:lnTo>
                  <a:pt x="62229" y="12700"/>
                </a:lnTo>
                <a:lnTo>
                  <a:pt x="90781" y="12700"/>
                </a:lnTo>
                <a:lnTo>
                  <a:pt x="0" y="0"/>
                </a:lnTo>
                <a:close/>
              </a:path>
              <a:path w="776604" h="611504">
                <a:moveTo>
                  <a:pt x="62229" y="12700"/>
                </a:moveTo>
                <a:lnTo>
                  <a:pt x="26923" y="57531"/>
                </a:lnTo>
                <a:lnTo>
                  <a:pt x="109891" y="122850"/>
                </a:lnTo>
                <a:lnTo>
                  <a:pt x="89092" y="70165"/>
                </a:lnTo>
                <a:lnTo>
                  <a:pt x="40639" y="63373"/>
                </a:lnTo>
                <a:lnTo>
                  <a:pt x="71119" y="24638"/>
                </a:lnTo>
                <a:lnTo>
                  <a:pt x="77397" y="24638"/>
                </a:lnTo>
                <a:lnTo>
                  <a:pt x="62229" y="12700"/>
                </a:lnTo>
                <a:close/>
              </a:path>
              <a:path w="776604" h="611504">
                <a:moveTo>
                  <a:pt x="90781" y="12700"/>
                </a:moveTo>
                <a:lnTo>
                  <a:pt x="62229" y="12700"/>
                </a:lnTo>
                <a:lnTo>
                  <a:pt x="145238" y="78035"/>
                </a:lnTo>
                <a:lnTo>
                  <a:pt x="237235" y="90932"/>
                </a:lnTo>
                <a:lnTo>
                  <a:pt x="248562" y="90229"/>
                </a:lnTo>
                <a:lnTo>
                  <a:pt x="258413" y="85407"/>
                </a:lnTo>
                <a:lnTo>
                  <a:pt x="265739" y="77251"/>
                </a:lnTo>
                <a:lnTo>
                  <a:pt x="269493" y="66548"/>
                </a:lnTo>
                <a:lnTo>
                  <a:pt x="268791" y="55221"/>
                </a:lnTo>
                <a:lnTo>
                  <a:pt x="263969" y="45370"/>
                </a:lnTo>
                <a:lnTo>
                  <a:pt x="255813" y="38044"/>
                </a:lnTo>
                <a:lnTo>
                  <a:pt x="245109" y="34290"/>
                </a:lnTo>
                <a:lnTo>
                  <a:pt x="90781" y="12700"/>
                </a:lnTo>
                <a:close/>
              </a:path>
              <a:path w="776604" h="611504">
                <a:moveTo>
                  <a:pt x="77397" y="24638"/>
                </a:moveTo>
                <a:lnTo>
                  <a:pt x="71119" y="24638"/>
                </a:lnTo>
                <a:lnTo>
                  <a:pt x="89092" y="70165"/>
                </a:lnTo>
                <a:lnTo>
                  <a:pt x="145238" y="78035"/>
                </a:lnTo>
                <a:lnTo>
                  <a:pt x="77397" y="24638"/>
                </a:lnTo>
                <a:close/>
              </a:path>
              <a:path w="776604" h="611504">
                <a:moveTo>
                  <a:pt x="71119" y="24638"/>
                </a:moveTo>
                <a:lnTo>
                  <a:pt x="40639" y="63373"/>
                </a:lnTo>
                <a:lnTo>
                  <a:pt x="89092" y="70165"/>
                </a:lnTo>
                <a:lnTo>
                  <a:pt x="71119" y="2463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45492" y="3799206"/>
            <a:ext cx="262255" cy="650875"/>
          </a:xfrm>
          <a:custGeom>
            <a:avLst/>
            <a:gdLst/>
            <a:ahLst/>
            <a:cxnLst/>
            <a:rect l="l" t="t" r="r" b="b"/>
            <a:pathLst>
              <a:path w="262254" h="650875">
                <a:moveTo>
                  <a:pt x="29287" y="397083"/>
                </a:moveTo>
                <a:lnTo>
                  <a:pt x="18635" y="401066"/>
                </a:lnTo>
                <a:lnTo>
                  <a:pt x="10346" y="408807"/>
                </a:lnTo>
                <a:lnTo>
                  <a:pt x="5855" y="418798"/>
                </a:lnTo>
                <a:lnTo>
                  <a:pt x="5437" y="429766"/>
                </a:lnTo>
                <a:lnTo>
                  <a:pt x="9364" y="440436"/>
                </a:lnTo>
                <a:lnTo>
                  <a:pt x="139920" y="650748"/>
                </a:lnTo>
                <a:lnTo>
                  <a:pt x="170543" y="594741"/>
                </a:lnTo>
                <a:lnTo>
                  <a:pt x="109821" y="594741"/>
                </a:lnTo>
                <a:lnTo>
                  <a:pt x="106950" y="489152"/>
                </a:lnTo>
                <a:lnTo>
                  <a:pt x="58005" y="410210"/>
                </a:lnTo>
                <a:lnTo>
                  <a:pt x="50210" y="401976"/>
                </a:lnTo>
                <a:lnTo>
                  <a:pt x="40225" y="397494"/>
                </a:lnTo>
                <a:lnTo>
                  <a:pt x="29287" y="397083"/>
                </a:lnTo>
                <a:close/>
              </a:path>
              <a:path w="262254" h="650875">
                <a:moveTo>
                  <a:pt x="106950" y="489152"/>
                </a:moveTo>
                <a:lnTo>
                  <a:pt x="109821" y="594741"/>
                </a:lnTo>
                <a:lnTo>
                  <a:pt x="166844" y="593217"/>
                </a:lnTo>
                <a:lnTo>
                  <a:pt x="166492" y="580263"/>
                </a:lnTo>
                <a:lnTo>
                  <a:pt x="113250" y="580263"/>
                </a:lnTo>
                <a:lnTo>
                  <a:pt x="136793" y="537284"/>
                </a:lnTo>
                <a:lnTo>
                  <a:pt x="106950" y="489152"/>
                </a:lnTo>
                <a:close/>
              </a:path>
              <a:path w="262254" h="650875">
                <a:moveTo>
                  <a:pt x="236523" y="391447"/>
                </a:moveTo>
                <a:lnTo>
                  <a:pt x="225613" y="392445"/>
                </a:lnTo>
                <a:lnTo>
                  <a:pt x="215894" y="397468"/>
                </a:lnTo>
                <a:lnTo>
                  <a:pt x="208627" y="406146"/>
                </a:lnTo>
                <a:lnTo>
                  <a:pt x="163975" y="487661"/>
                </a:lnTo>
                <a:lnTo>
                  <a:pt x="166844" y="593217"/>
                </a:lnTo>
                <a:lnTo>
                  <a:pt x="109821" y="594741"/>
                </a:lnTo>
                <a:lnTo>
                  <a:pt x="170543" y="594741"/>
                </a:lnTo>
                <a:lnTo>
                  <a:pt x="258665" y="433578"/>
                </a:lnTo>
                <a:lnTo>
                  <a:pt x="262060" y="422757"/>
                </a:lnTo>
                <a:lnTo>
                  <a:pt x="261062" y="411876"/>
                </a:lnTo>
                <a:lnTo>
                  <a:pt x="256039" y="402163"/>
                </a:lnTo>
                <a:lnTo>
                  <a:pt x="247362" y="394843"/>
                </a:lnTo>
                <a:lnTo>
                  <a:pt x="236523" y="391447"/>
                </a:lnTo>
                <a:close/>
              </a:path>
              <a:path w="262254" h="650875">
                <a:moveTo>
                  <a:pt x="136793" y="537284"/>
                </a:moveTo>
                <a:lnTo>
                  <a:pt x="113250" y="580263"/>
                </a:lnTo>
                <a:lnTo>
                  <a:pt x="162653" y="578993"/>
                </a:lnTo>
                <a:lnTo>
                  <a:pt x="136793" y="537284"/>
                </a:lnTo>
                <a:close/>
              </a:path>
              <a:path w="262254" h="650875">
                <a:moveTo>
                  <a:pt x="163975" y="487661"/>
                </a:moveTo>
                <a:lnTo>
                  <a:pt x="136793" y="537284"/>
                </a:lnTo>
                <a:lnTo>
                  <a:pt x="162653" y="578993"/>
                </a:lnTo>
                <a:lnTo>
                  <a:pt x="113250" y="580263"/>
                </a:lnTo>
                <a:lnTo>
                  <a:pt x="166492" y="580263"/>
                </a:lnTo>
                <a:lnTo>
                  <a:pt x="163975" y="487661"/>
                </a:lnTo>
                <a:close/>
              </a:path>
              <a:path w="262254" h="650875">
                <a:moveTo>
                  <a:pt x="125267" y="113432"/>
                </a:moveTo>
                <a:lnTo>
                  <a:pt x="98084" y="163021"/>
                </a:lnTo>
                <a:lnTo>
                  <a:pt x="106950" y="489152"/>
                </a:lnTo>
                <a:lnTo>
                  <a:pt x="136793" y="537284"/>
                </a:lnTo>
                <a:lnTo>
                  <a:pt x="163975" y="487661"/>
                </a:lnTo>
                <a:lnTo>
                  <a:pt x="155110" y="161529"/>
                </a:lnTo>
                <a:lnTo>
                  <a:pt x="125267" y="113432"/>
                </a:lnTo>
                <a:close/>
              </a:path>
              <a:path w="262254" h="650875">
                <a:moveTo>
                  <a:pt x="122140" y="0"/>
                </a:moveTo>
                <a:lnTo>
                  <a:pt x="3395" y="217043"/>
                </a:lnTo>
                <a:lnTo>
                  <a:pt x="0" y="227883"/>
                </a:lnTo>
                <a:lnTo>
                  <a:pt x="998" y="238807"/>
                </a:lnTo>
                <a:lnTo>
                  <a:pt x="6020" y="248564"/>
                </a:lnTo>
                <a:lnTo>
                  <a:pt x="14698" y="255905"/>
                </a:lnTo>
                <a:lnTo>
                  <a:pt x="25536" y="259226"/>
                </a:lnTo>
                <a:lnTo>
                  <a:pt x="36447" y="258191"/>
                </a:lnTo>
                <a:lnTo>
                  <a:pt x="46166" y="253154"/>
                </a:lnTo>
                <a:lnTo>
                  <a:pt x="53433" y="244475"/>
                </a:lnTo>
                <a:lnTo>
                  <a:pt x="98084" y="163021"/>
                </a:lnTo>
                <a:lnTo>
                  <a:pt x="95216" y="57531"/>
                </a:lnTo>
                <a:lnTo>
                  <a:pt x="152239" y="55880"/>
                </a:lnTo>
                <a:lnTo>
                  <a:pt x="156829" y="55880"/>
                </a:lnTo>
                <a:lnTo>
                  <a:pt x="122140" y="0"/>
                </a:lnTo>
                <a:close/>
              </a:path>
              <a:path w="262254" h="650875">
                <a:moveTo>
                  <a:pt x="156829" y="55880"/>
                </a:moveTo>
                <a:lnTo>
                  <a:pt x="152239" y="55880"/>
                </a:lnTo>
                <a:lnTo>
                  <a:pt x="155110" y="161529"/>
                </a:lnTo>
                <a:lnTo>
                  <a:pt x="204055" y="240411"/>
                </a:lnTo>
                <a:lnTo>
                  <a:pt x="211849" y="248699"/>
                </a:lnTo>
                <a:lnTo>
                  <a:pt x="221835" y="253190"/>
                </a:lnTo>
                <a:lnTo>
                  <a:pt x="232773" y="253609"/>
                </a:lnTo>
                <a:lnTo>
                  <a:pt x="243425" y="249682"/>
                </a:lnTo>
                <a:lnTo>
                  <a:pt x="251713" y="241887"/>
                </a:lnTo>
                <a:lnTo>
                  <a:pt x="256204" y="231902"/>
                </a:lnTo>
                <a:lnTo>
                  <a:pt x="256623" y="220964"/>
                </a:lnTo>
                <a:lnTo>
                  <a:pt x="252696" y="210312"/>
                </a:lnTo>
                <a:lnTo>
                  <a:pt x="156829" y="55880"/>
                </a:lnTo>
                <a:close/>
              </a:path>
              <a:path w="262254" h="650875">
                <a:moveTo>
                  <a:pt x="152239" y="55880"/>
                </a:moveTo>
                <a:lnTo>
                  <a:pt x="95216" y="57531"/>
                </a:lnTo>
                <a:lnTo>
                  <a:pt x="98084" y="163021"/>
                </a:lnTo>
                <a:lnTo>
                  <a:pt x="125267" y="113432"/>
                </a:lnTo>
                <a:lnTo>
                  <a:pt x="99407" y="71755"/>
                </a:lnTo>
                <a:lnTo>
                  <a:pt x="148810" y="70485"/>
                </a:lnTo>
                <a:lnTo>
                  <a:pt x="152636" y="70485"/>
                </a:lnTo>
                <a:lnTo>
                  <a:pt x="152239" y="55880"/>
                </a:lnTo>
                <a:close/>
              </a:path>
              <a:path w="262254" h="650875">
                <a:moveTo>
                  <a:pt x="152636" y="70485"/>
                </a:moveTo>
                <a:lnTo>
                  <a:pt x="148810" y="70485"/>
                </a:lnTo>
                <a:lnTo>
                  <a:pt x="125267" y="113432"/>
                </a:lnTo>
                <a:lnTo>
                  <a:pt x="155110" y="161529"/>
                </a:lnTo>
                <a:lnTo>
                  <a:pt x="152636" y="70485"/>
                </a:lnTo>
                <a:close/>
              </a:path>
              <a:path w="262254" h="650875">
                <a:moveTo>
                  <a:pt x="148810" y="70485"/>
                </a:moveTo>
                <a:lnTo>
                  <a:pt x="99407" y="71755"/>
                </a:lnTo>
                <a:lnTo>
                  <a:pt x="125267" y="113432"/>
                </a:lnTo>
                <a:lnTo>
                  <a:pt x="148810" y="7048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BEC9F85-7388-5E45-8549-E17CADAF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6556" y="6348289"/>
            <a:ext cx="3086100" cy="365125"/>
          </a:xfrm>
        </p:spPr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313109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8364" y="371560"/>
            <a:ext cx="452056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bg1"/>
                </a:solidFill>
              </a:rPr>
              <a:t>ELF </a:t>
            </a:r>
            <a:r>
              <a:rPr dirty="0">
                <a:solidFill>
                  <a:schemeClr val="bg1"/>
                </a:solidFill>
              </a:rPr>
              <a:t>Memory</a:t>
            </a:r>
            <a:r>
              <a:rPr spc="-70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Layout</a:t>
            </a:r>
          </a:p>
        </p:txBody>
      </p:sp>
      <p:sp>
        <p:nvSpPr>
          <p:cNvPr id="3" name="object 3"/>
          <p:cNvSpPr/>
          <p:nvPr/>
        </p:nvSpPr>
        <p:spPr>
          <a:xfrm>
            <a:off x="2116040" y="1606286"/>
            <a:ext cx="4703816" cy="4688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377141" y="6486440"/>
            <a:ext cx="188171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00AFEF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GB" spc="-5" dirty="0">
                <a:solidFill>
                  <a:srgbClr val="878787"/>
                </a:solidFill>
              </a:rPr>
              <a:t>APU - CBE : 22 February 2020</a:t>
            </a:r>
            <a:endParaRPr dirty="0">
              <a:solidFill>
                <a:srgbClr val="8787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0466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0413" y="371560"/>
            <a:ext cx="527494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bg1"/>
                </a:solidFill>
              </a:rPr>
              <a:t>Virtual </a:t>
            </a:r>
            <a:r>
              <a:rPr dirty="0">
                <a:solidFill>
                  <a:schemeClr val="bg1"/>
                </a:solidFill>
              </a:rPr>
              <a:t>Memory</a:t>
            </a:r>
            <a:r>
              <a:rPr spc="-60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Layout</a:t>
            </a:r>
          </a:p>
        </p:txBody>
      </p:sp>
      <p:sp>
        <p:nvSpPr>
          <p:cNvPr id="3" name="object 3"/>
          <p:cNvSpPr/>
          <p:nvPr/>
        </p:nvSpPr>
        <p:spPr>
          <a:xfrm>
            <a:off x="4117038" y="1238153"/>
            <a:ext cx="2862397" cy="5163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" y="2482130"/>
            <a:ext cx="2709621" cy="26731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19400" y="2209800"/>
            <a:ext cx="2209800" cy="304800"/>
          </a:xfrm>
          <a:custGeom>
            <a:avLst/>
            <a:gdLst/>
            <a:ahLst/>
            <a:cxnLst/>
            <a:rect l="l" t="t" r="r" b="b"/>
            <a:pathLst>
              <a:path w="2209800" h="304800">
                <a:moveTo>
                  <a:pt x="0" y="304800"/>
                </a:moveTo>
                <a:lnTo>
                  <a:pt x="220980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9400" y="5175122"/>
            <a:ext cx="2209800" cy="21590"/>
          </a:xfrm>
          <a:custGeom>
            <a:avLst/>
            <a:gdLst/>
            <a:ahLst/>
            <a:cxnLst/>
            <a:rect l="l" t="t" r="r" b="b"/>
            <a:pathLst>
              <a:path w="2209800" h="21589">
                <a:moveTo>
                  <a:pt x="0" y="0"/>
                </a:moveTo>
                <a:lnTo>
                  <a:pt x="2209800" y="21336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477025" y="6492567"/>
            <a:ext cx="188171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00AFEF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GB" spc="-5" dirty="0">
                <a:solidFill>
                  <a:srgbClr val="878787"/>
                </a:solidFill>
              </a:rPr>
              <a:t>APU - CBE : 22 February 2020</a:t>
            </a:r>
            <a:endParaRPr dirty="0">
              <a:solidFill>
                <a:srgbClr val="8787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113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2585" y="371560"/>
            <a:ext cx="557339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Physical Memory</a:t>
            </a:r>
            <a:r>
              <a:rPr spc="-80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Layout</a:t>
            </a:r>
          </a:p>
        </p:txBody>
      </p:sp>
      <p:sp>
        <p:nvSpPr>
          <p:cNvPr id="3" name="object 3"/>
          <p:cNvSpPr/>
          <p:nvPr/>
        </p:nvSpPr>
        <p:spPr>
          <a:xfrm>
            <a:off x="3484117" y="1312697"/>
            <a:ext cx="4992031" cy="4918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" y="2482130"/>
            <a:ext cx="2674672" cy="26731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057400"/>
            <a:ext cx="1676400" cy="457200"/>
          </a:xfrm>
          <a:custGeom>
            <a:avLst/>
            <a:gdLst/>
            <a:ahLst/>
            <a:cxnLst/>
            <a:rect l="l" t="t" r="r" b="b"/>
            <a:pathLst>
              <a:path w="1676400" h="457200">
                <a:moveTo>
                  <a:pt x="0" y="457200"/>
                </a:moveTo>
                <a:lnTo>
                  <a:pt x="167640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3200" y="5164454"/>
            <a:ext cx="1515110" cy="931544"/>
          </a:xfrm>
          <a:custGeom>
            <a:avLst/>
            <a:gdLst/>
            <a:ahLst/>
            <a:cxnLst/>
            <a:rect l="l" t="t" r="r" b="b"/>
            <a:pathLst>
              <a:path w="1515110" h="931545">
                <a:moveTo>
                  <a:pt x="0" y="0"/>
                </a:moveTo>
                <a:lnTo>
                  <a:pt x="1514856" y="931545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537054" y="6433053"/>
            <a:ext cx="2069891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00AFEF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GB" spc="-5">
                <a:solidFill>
                  <a:srgbClr val="878787"/>
                </a:solidFill>
              </a:rPr>
              <a:t>APU - CBE : 22 February 2020</a:t>
            </a:r>
            <a:endParaRPr dirty="0">
              <a:solidFill>
                <a:srgbClr val="8787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9788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2484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9525">
            <a:solidFill>
              <a:srgbClr val="45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800" y="15240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461594"/>
            <a:ext cx="52336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AFEF"/>
                </a:solidFill>
              </a:rPr>
              <a:t>GNU </a:t>
            </a:r>
            <a:r>
              <a:rPr spc="-5" dirty="0">
                <a:solidFill>
                  <a:srgbClr val="00AFEF"/>
                </a:solidFill>
              </a:rPr>
              <a:t>Debugger </a:t>
            </a:r>
            <a:r>
              <a:rPr dirty="0">
                <a:solidFill>
                  <a:srgbClr val="00AFEF"/>
                </a:solidFill>
              </a:rPr>
              <a:t>-</a:t>
            </a:r>
            <a:r>
              <a:rPr spc="-55" dirty="0">
                <a:solidFill>
                  <a:srgbClr val="00AFEF"/>
                </a:solidFill>
              </a:rPr>
              <a:t> </a:t>
            </a:r>
            <a:r>
              <a:rPr dirty="0">
                <a:solidFill>
                  <a:srgbClr val="00AFEF"/>
                </a:solidFill>
              </a:rPr>
              <a:t>Basics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537054" y="6487866"/>
            <a:ext cx="2069891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00AFEF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ts val="1240"/>
              </a:lnSpc>
            </a:pPr>
            <a:r>
              <a:rPr lang="en-GB" spc="-5" dirty="0">
                <a:solidFill>
                  <a:srgbClr val="878787"/>
                </a:solidFill>
              </a:rPr>
              <a:t>APU - CBE : 22 February 2020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93851" y="1533423"/>
            <a:ext cx="5095240" cy="356764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605"/>
              </a:spcBef>
              <a:buClr>
                <a:srgbClr val="FFFFFF"/>
              </a:buClr>
              <a:buFont typeface="Arial"/>
              <a:buChar char="•"/>
              <a:tabLst>
                <a:tab pos="297180" algn="l"/>
                <a:tab pos="297815" algn="l"/>
              </a:tabLst>
            </a:pPr>
            <a:r>
              <a:rPr sz="2800" spc="-10" dirty="0" err="1">
                <a:solidFill>
                  <a:srgbClr val="00FF00"/>
                </a:solidFill>
                <a:latin typeface="Calibri"/>
                <a:cs typeface="Calibri"/>
              </a:rPr>
              <a:t>gdb</a:t>
            </a:r>
            <a:endParaRPr sz="2800" dirty="0">
              <a:latin typeface="Calibri"/>
              <a:cs typeface="Calibri"/>
            </a:endParaRPr>
          </a:p>
          <a:p>
            <a:pPr marL="698500" lvl="1" indent="-287655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"/>
              <a:buChar char="–"/>
              <a:tabLst>
                <a:tab pos="699135" algn="l"/>
              </a:tabLst>
            </a:pP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disassemble main (disas</a:t>
            </a:r>
            <a:r>
              <a:rPr sz="280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main)</a:t>
            </a:r>
            <a:endParaRPr sz="2800" dirty="0">
              <a:latin typeface="Calibri"/>
              <a:cs typeface="Calibri"/>
            </a:endParaRPr>
          </a:p>
          <a:p>
            <a:pPr marL="698500" lvl="1" indent="-287655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"/>
              <a:buChar char="–"/>
              <a:tabLst>
                <a:tab pos="699135" algn="l"/>
              </a:tabLst>
            </a:pP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set </a:t>
            </a: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disassembly-flavor</a:t>
            </a:r>
            <a:r>
              <a:rPr sz="2800" spc="3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intel</a:t>
            </a:r>
            <a:endParaRPr sz="2800" dirty="0">
              <a:latin typeface="Calibri"/>
              <a:cs typeface="Calibri"/>
            </a:endParaRPr>
          </a:p>
          <a:p>
            <a:pPr marL="698500" lvl="1" indent="-287655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"/>
              <a:buChar char="–"/>
              <a:tabLst>
                <a:tab pos="699135" algn="l"/>
              </a:tabLst>
            </a:pP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break main </a:t>
            </a:r>
            <a:r>
              <a:rPr sz="2800" dirty="0">
                <a:solidFill>
                  <a:srgbClr val="F1F1F1"/>
                </a:solidFill>
                <a:latin typeface="Calibri"/>
                <a:cs typeface="Calibri"/>
              </a:rPr>
              <a:t>(b</a:t>
            </a:r>
            <a:r>
              <a:rPr sz="2800" spc="1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main)</a:t>
            </a:r>
            <a:endParaRPr sz="2800" dirty="0">
              <a:latin typeface="Calibri"/>
              <a:cs typeface="Calibri"/>
            </a:endParaRPr>
          </a:p>
          <a:p>
            <a:pPr marL="698500" lvl="1" indent="-287655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"/>
              <a:buChar char="–"/>
              <a:tabLst>
                <a:tab pos="699135" algn="l"/>
              </a:tabLst>
            </a:pP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run</a:t>
            </a:r>
            <a:endParaRPr sz="2800" dirty="0">
              <a:latin typeface="Calibri"/>
              <a:cs typeface="Calibri"/>
            </a:endParaRPr>
          </a:p>
          <a:p>
            <a:pPr marL="698500" lvl="1" indent="-287655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"/>
              <a:buChar char="–"/>
              <a:tabLst>
                <a:tab pos="699135" algn="l"/>
              </a:tabLst>
            </a:pP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stepi </a:t>
            </a: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(s), </a:t>
            </a: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step</a:t>
            </a:r>
            <a:r>
              <a:rPr sz="2800" spc="3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into</a:t>
            </a:r>
            <a:endParaRPr sz="2800" dirty="0">
              <a:latin typeface="Calibri"/>
              <a:cs typeface="Calibri"/>
            </a:endParaRPr>
          </a:p>
          <a:p>
            <a:pPr marL="698500" lvl="1" indent="-287655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"/>
              <a:buChar char="–"/>
              <a:tabLst>
                <a:tab pos="699135" algn="l"/>
              </a:tabLst>
            </a:pP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nexti (n), step</a:t>
            </a:r>
            <a:r>
              <a:rPr sz="2800" spc="3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over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91493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2484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9525">
            <a:solidFill>
              <a:srgbClr val="45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800" y="15240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461594"/>
            <a:ext cx="79641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AFEF"/>
                </a:solidFill>
              </a:rPr>
              <a:t>GNU </a:t>
            </a:r>
            <a:r>
              <a:rPr spc="-5" dirty="0">
                <a:solidFill>
                  <a:srgbClr val="00AFEF"/>
                </a:solidFill>
              </a:rPr>
              <a:t>Debugger </a:t>
            </a:r>
            <a:r>
              <a:rPr dirty="0">
                <a:solidFill>
                  <a:srgbClr val="00AFEF"/>
                </a:solidFill>
              </a:rPr>
              <a:t>– </a:t>
            </a:r>
            <a:r>
              <a:rPr spc="-5" dirty="0">
                <a:solidFill>
                  <a:srgbClr val="00AFEF"/>
                </a:solidFill>
              </a:rPr>
              <a:t>Examine</a:t>
            </a:r>
            <a:r>
              <a:rPr spc="-60" dirty="0">
                <a:solidFill>
                  <a:srgbClr val="00AFEF"/>
                </a:solidFill>
              </a:rPr>
              <a:t> </a:t>
            </a:r>
            <a:r>
              <a:rPr dirty="0">
                <a:solidFill>
                  <a:srgbClr val="00AFEF"/>
                </a:solidFill>
              </a:rPr>
              <a:t>Memory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424891" y="6477000"/>
            <a:ext cx="188171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00AFEF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ts val="1240"/>
              </a:lnSpc>
            </a:pPr>
            <a:r>
              <a:rPr lang="en-GB" spc="-5" dirty="0">
                <a:solidFill>
                  <a:srgbClr val="878787"/>
                </a:solidFill>
              </a:rPr>
              <a:t>APU - CBE : 22 February 2020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93851" y="1533423"/>
            <a:ext cx="7543800" cy="455358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700"/>
              </a:spcBef>
              <a:buClr>
                <a:srgbClr val="FFFFFF"/>
              </a:buClr>
              <a:buFont typeface="Arial"/>
              <a:buChar char="•"/>
              <a:tabLst>
                <a:tab pos="297180" algn="l"/>
                <a:tab pos="297815" algn="l"/>
              </a:tabLst>
            </a:pPr>
            <a:r>
              <a:rPr sz="2800" spc="-5" dirty="0">
                <a:solidFill>
                  <a:srgbClr val="00FF00"/>
                </a:solidFill>
                <a:latin typeface="Calibri"/>
                <a:cs typeface="Calibri"/>
              </a:rPr>
              <a:t>gdb</a:t>
            </a:r>
            <a:endParaRPr sz="2800">
              <a:latin typeface="Calibri"/>
              <a:cs typeface="Calibri"/>
            </a:endParaRPr>
          </a:p>
          <a:p>
            <a:pPr marL="698500" lvl="1" indent="-287655">
              <a:lnSpc>
                <a:spcPct val="100000"/>
              </a:lnSpc>
              <a:spcBef>
                <a:spcPts val="605"/>
              </a:spcBef>
              <a:buClr>
                <a:srgbClr val="FFFFFF"/>
              </a:buClr>
              <a:buFont typeface="Arial"/>
              <a:buChar char="–"/>
              <a:tabLst>
                <a:tab pos="699135" algn="l"/>
              </a:tabLst>
            </a:pP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Examine </a:t>
            </a: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memory: </a:t>
            </a: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x/NFU</a:t>
            </a:r>
            <a:r>
              <a:rPr sz="2800" spc="5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address</a:t>
            </a:r>
            <a:endParaRPr sz="2800">
              <a:latin typeface="Calibri"/>
              <a:cs typeface="Calibri"/>
            </a:endParaRPr>
          </a:p>
          <a:p>
            <a:pPr marL="698500" lvl="1" indent="-287655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"/>
              <a:buChar char="–"/>
              <a:tabLst>
                <a:tab pos="699135" algn="l"/>
              </a:tabLst>
            </a:pP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N =</a:t>
            </a:r>
            <a:r>
              <a:rPr sz="2800" spc="2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number</a:t>
            </a:r>
            <a:endParaRPr sz="2800">
              <a:latin typeface="Calibri"/>
              <a:cs typeface="Calibri"/>
            </a:endParaRPr>
          </a:p>
          <a:p>
            <a:pPr marL="698500" lvl="1" indent="-287655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"/>
              <a:buChar char="–"/>
              <a:tabLst>
                <a:tab pos="699135" algn="l"/>
              </a:tabLst>
            </a:pP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F =</a:t>
            </a:r>
            <a:r>
              <a:rPr sz="2800" spc="1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format</a:t>
            </a:r>
            <a:endParaRPr sz="2800">
              <a:latin typeface="Calibri"/>
              <a:cs typeface="Calibri"/>
            </a:endParaRPr>
          </a:p>
          <a:p>
            <a:pPr marL="698500" lvl="1" indent="-287655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"/>
              <a:buChar char="–"/>
              <a:tabLst>
                <a:tab pos="699135" algn="l"/>
              </a:tabLst>
            </a:pP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U =</a:t>
            </a:r>
            <a:r>
              <a:rPr sz="2800" spc="1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unit</a:t>
            </a:r>
            <a:endParaRPr sz="2800">
              <a:latin typeface="Calibri"/>
              <a:cs typeface="Calibri"/>
            </a:endParaRPr>
          </a:p>
          <a:p>
            <a:pPr marL="297180" indent="-285115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"/>
              <a:buChar char="•"/>
              <a:tabLst>
                <a:tab pos="297180" algn="l"/>
                <a:tab pos="297815" algn="l"/>
              </a:tabLst>
            </a:pP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Examples</a:t>
            </a:r>
            <a:endParaRPr sz="2800">
              <a:latin typeface="Calibri"/>
              <a:cs typeface="Calibri"/>
            </a:endParaRPr>
          </a:p>
          <a:p>
            <a:pPr marL="698500" lvl="1" indent="-287655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"/>
              <a:buChar char="–"/>
              <a:tabLst>
                <a:tab pos="699135" algn="l"/>
              </a:tabLst>
            </a:pP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x/10xb </a:t>
            </a: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0xdeadbeef, examine 10 </a:t>
            </a: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bytes </a:t>
            </a: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in</a:t>
            </a:r>
            <a:r>
              <a:rPr sz="2800" spc="12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hex</a:t>
            </a:r>
            <a:endParaRPr sz="2800">
              <a:latin typeface="Calibri"/>
              <a:cs typeface="Calibri"/>
            </a:endParaRPr>
          </a:p>
          <a:p>
            <a:pPr marL="698500" lvl="1" indent="-287655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"/>
              <a:buChar char="–"/>
              <a:tabLst>
                <a:tab pos="699135" algn="l"/>
              </a:tabLst>
            </a:pP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x/xw 0xdeadbeef, examine 1 word in</a:t>
            </a:r>
            <a:r>
              <a:rPr sz="2800" spc="6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hex</a:t>
            </a:r>
            <a:endParaRPr sz="2800">
              <a:latin typeface="Calibri"/>
              <a:cs typeface="Calibri"/>
            </a:endParaRPr>
          </a:p>
          <a:p>
            <a:pPr marL="698500" lvl="1" indent="-287655">
              <a:lnSpc>
                <a:spcPct val="100000"/>
              </a:lnSpc>
              <a:spcBef>
                <a:spcPts val="605"/>
              </a:spcBef>
              <a:buClr>
                <a:srgbClr val="FFFFFF"/>
              </a:buClr>
              <a:buFont typeface="Arial"/>
              <a:buChar char="–"/>
              <a:tabLst>
                <a:tab pos="699135" algn="l"/>
              </a:tabLst>
            </a:pP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x/s 0xdeadbeef, examine </a:t>
            </a: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null terminated</a:t>
            </a:r>
            <a:r>
              <a:rPr sz="2800" spc="10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string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02174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2484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9525">
            <a:solidFill>
              <a:srgbClr val="45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800" y="152400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400" y="0"/>
                </a:lnTo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461594"/>
            <a:ext cx="16827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00AFEF"/>
                </a:solidFill>
              </a:rPr>
              <a:t>Tracing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631140" y="6477000"/>
            <a:ext cx="188171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00AFEF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ts val="1240"/>
              </a:lnSpc>
            </a:pPr>
            <a:r>
              <a:rPr lang="en-GB" spc="-5" dirty="0">
                <a:solidFill>
                  <a:srgbClr val="878787"/>
                </a:solidFill>
              </a:rPr>
              <a:t>APU - CBE : 22 February 2020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93851" y="1533423"/>
            <a:ext cx="3081020" cy="10325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700"/>
              </a:spcBef>
              <a:buClr>
                <a:srgbClr val="FFFFFF"/>
              </a:buClr>
              <a:buFont typeface="Arial"/>
              <a:buChar char="•"/>
              <a:tabLst>
                <a:tab pos="297180" algn="l"/>
                <a:tab pos="297815" algn="l"/>
              </a:tabLst>
            </a:pPr>
            <a:r>
              <a:rPr sz="2800" spc="-5" dirty="0">
                <a:solidFill>
                  <a:srgbClr val="00FF00"/>
                </a:solidFill>
                <a:latin typeface="Calibri"/>
                <a:cs typeface="Calibri"/>
              </a:rPr>
              <a:t>ltrace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library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calls</a:t>
            </a:r>
            <a:endParaRPr sz="2800">
              <a:latin typeface="Calibri"/>
              <a:cs typeface="Calibri"/>
            </a:endParaRPr>
          </a:p>
          <a:p>
            <a:pPr marL="297180" indent="-285115">
              <a:lnSpc>
                <a:spcPct val="100000"/>
              </a:lnSpc>
              <a:spcBef>
                <a:spcPts val="605"/>
              </a:spcBef>
              <a:buClr>
                <a:srgbClr val="FFFFFF"/>
              </a:buClr>
              <a:buFont typeface="Arial"/>
              <a:buChar char="•"/>
              <a:tabLst>
                <a:tab pos="297180" algn="l"/>
                <a:tab pos="297815" algn="l"/>
              </a:tabLst>
            </a:pPr>
            <a:r>
              <a:rPr sz="2800" spc="-5" dirty="0">
                <a:solidFill>
                  <a:srgbClr val="00FF00"/>
                </a:solidFill>
                <a:latin typeface="Calibri"/>
                <a:cs typeface="Calibri"/>
              </a:rPr>
              <a:t>strace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calls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3949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501904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chemeClr val="bg1"/>
                </a:solidFill>
              </a:rPr>
              <a:t>Premise </a:t>
            </a:r>
            <a:r>
              <a:rPr b="1" spc="-5" dirty="0">
                <a:solidFill>
                  <a:schemeClr val="bg1"/>
                </a:solidFill>
              </a:rPr>
              <a:t>For This</a:t>
            </a:r>
            <a:r>
              <a:rPr b="1" spc="-85" dirty="0">
                <a:solidFill>
                  <a:schemeClr val="bg1"/>
                </a:solidFill>
              </a:rPr>
              <a:t> </a:t>
            </a:r>
            <a:r>
              <a:rPr lang="en-US" b="1" spc="-5" dirty="0">
                <a:solidFill>
                  <a:schemeClr val="bg1"/>
                </a:solidFill>
              </a:rPr>
              <a:t>Workshop</a:t>
            </a:r>
            <a:endParaRPr b="1" spc="-5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609599" y="1752601"/>
            <a:ext cx="7886700" cy="2273054"/>
          </a:xfrm>
          <a:prstGeom prst="rect">
            <a:avLst/>
          </a:prstGeom>
        </p:spPr>
        <p:txBody>
          <a:bodyPr vert="horz" wrap="square" lIns="0" tIns="788031" rIns="0" bIns="0" rtlCol="0" anchor="ctr">
            <a:spAutoFit/>
          </a:bodyPr>
          <a:lstStyle/>
          <a:p>
            <a:pPr marL="465455" marR="5080" indent="0" algn="ctr">
              <a:lnSpc>
                <a:spcPct val="100299"/>
              </a:lnSpc>
              <a:spcBef>
                <a:spcPts val="80"/>
              </a:spcBef>
              <a:buNone/>
            </a:pPr>
            <a:r>
              <a:rPr sz="4800" spc="-5" dirty="0"/>
              <a:t>“Can we </a:t>
            </a:r>
            <a:r>
              <a:rPr sz="4800" spc="-10" dirty="0"/>
              <a:t>teach </a:t>
            </a:r>
            <a:r>
              <a:rPr sz="4800" dirty="0"/>
              <a:t>a </a:t>
            </a:r>
            <a:r>
              <a:rPr sz="4800" spc="-5" dirty="0"/>
              <a:t>bunch of  programmers how to</a:t>
            </a:r>
            <a:r>
              <a:rPr sz="4800" spc="-25" dirty="0"/>
              <a:t> </a:t>
            </a:r>
            <a:r>
              <a:rPr sz="4800" spc="-5" dirty="0">
                <a:solidFill>
                  <a:srgbClr val="00B0F0"/>
                </a:solidFill>
              </a:rPr>
              <a:t>pwn</a:t>
            </a:r>
            <a:r>
              <a:rPr sz="4800" spc="-5" dirty="0"/>
              <a:t>?”</a:t>
            </a:r>
            <a:endParaRPr sz="4800" dirty="0"/>
          </a:p>
        </p:txBody>
      </p:sp>
      <p:sp>
        <p:nvSpPr>
          <p:cNvPr id="5" name="object 5"/>
          <p:cNvSpPr txBox="1"/>
          <p:nvPr/>
        </p:nvSpPr>
        <p:spPr>
          <a:xfrm>
            <a:off x="581733" y="4445374"/>
            <a:ext cx="7710805" cy="1319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830" indent="-405765">
              <a:lnSpc>
                <a:spcPts val="3350"/>
              </a:lnSpc>
              <a:spcBef>
                <a:spcPts val="100"/>
              </a:spcBef>
              <a:buClr>
                <a:srgbClr val="FFFFFF"/>
              </a:buClr>
              <a:buChar char="•"/>
              <a:tabLst>
                <a:tab pos="417830" algn="l"/>
                <a:tab pos="418465" algn="l"/>
              </a:tabLst>
            </a:pPr>
            <a:r>
              <a:rPr sz="2800" spc="-5" dirty="0">
                <a:solidFill>
                  <a:srgbClr val="00B0F0"/>
                </a:solidFill>
                <a:latin typeface="Calibri"/>
                <a:cs typeface="Calibri"/>
              </a:rPr>
              <a:t>Pwn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800" spc="-5" dirty="0">
                <a:solidFill>
                  <a:srgbClr val="00B0F0"/>
                </a:solidFill>
                <a:latin typeface="Calibri"/>
                <a:cs typeface="Calibri"/>
              </a:rPr>
              <a:t>Pwning</a:t>
            </a:r>
            <a:endParaRPr sz="2800" dirty="0">
              <a:solidFill>
                <a:srgbClr val="00B0F0"/>
              </a:solidFill>
              <a:latin typeface="Calibri"/>
              <a:cs typeface="Calibri"/>
            </a:endParaRPr>
          </a:p>
          <a:p>
            <a:pPr marL="875030" marR="5080" lvl="1" indent="-405765">
              <a:lnSpc>
                <a:spcPts val="3379"/>
              </a:lnSpc>
              <a:spcBef>
                <a:spcPts val="80"/>
              </a:spcBef>
              <a:buChar char="•"/>
              <a:tabLst>
                <a:tab pos="875030" algn="l"/>
                <a:tab pos="875665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 security, </a:t>
            </a:r>
            <a:r>
              <a:rPr sz="2800" spc="-5" dirty="0">
                <a:solidFill>
                  <a:srgbClr val="00B0F0"/>
                </a:solidFill>
                <a:latin typeface="Calibri"/>
                <a:cs typeface="Calibri"/>
              </a:rPr>
              <a:t>pwning</a:t>
            </a:r>
            <a:r>
              <a:rPr sz="2800" spc="-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commonly refers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F79546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79546"/>
                </a:solidFill>
                <a:latin typeface="Calibri"/>
                <a:cs typeface="Calibri"/>
              </a:rPr>
              <a:t>vulnerability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research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800" spc="-5" dirty="0">
                <a:solidFill>
                  <a:srgbClr val="00B0F0"/>
                </a:solidFill>
                <a:latin typeface="Calibri"/>
                <a:cs typeface="Calibri"/>
              </a:rPr>
              <a:t>exploit</a:t>
            </a:r>
            <a:r>
              <a:rPr sz="2800" spc="-10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development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0B975-B1E1-4907-B4B2-2B89A0C6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065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827A0E-A8F9-F048-A374-F825DEE51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3491" y="2986328"/>
            <a:ext cx="244851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Linux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X86 Assembly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8A1F58-4DC0-2646-9783-0C0E133A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Review of Background Material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FB2F6-75FB-5A4C-BC54-30F8D7F7F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AF37841-8C6A-964B-9C9A-8448E087286D}"/>
              </a:ext>
            </a:extLst>
          </p:cNvPr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621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99" y="1523996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25399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565358"/>
            <a:ext cx="490474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bg1"/>
                </a:solidFill>
              </a:rPr>
              <a:t>Quick </a:t>
            </a:r>
            <a:r>
              <a:rPr spc="-5" dirty="0">
                <a:solidFill>
                  <a:schemeClr val="bg1"/>
                </a:solidFill>
              </a:rPr>
              <a:t>Linux</a:t>
            </a:r>
            <a:r>
              <a:rPr spc="-85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9693" y="1743328"/>
            <a:ext cx="3941445" cy="30848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0365" marR="262890" indent="-368300">
              <a:lnSpc>
                <a:spcPct val="100099"/>
              </a:lnSpc>
              <a:spcBef>
                <a:spcPts val="95"/>
              </a:spcBef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UNIX-like open source kernel  used by many open source  operating systems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distros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•"/>
            </a:pPr>
            <a:endParaRPr sz="2250" dirty="0">
              <a:latin typeface="Times New Roman"/>
              <a:cs typeface="Times New Roman"/>
            </a:endParaRPr>
          </a:p>
          <a:p>
            <a:pPr marL="380365" indent="-368300">
              <a:lnSpc>
                <a:spcPct val="100000"/>
              </a:lnSpc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Written in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 and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assembly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har char="•"/>
            </a:pPr>
            <a:endParaRPr sz="2350" dirty="0">
              <a:latin typeface="Times New Roman"/>
              <a:cs typeface="Times New Roman"/>
            </a:endParaRPr>
          </a:p>
          <a:p>
            <a:pPr marL="380365" marR="294640" indent="-368300">
              <a:lnSpc>
                <a:spcPts val="2630"/>
              </a:lnSpc>
              <a:buClr>
                <a:srgbClr val="BEBEBE"/>
              </a:buClr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ELF (Executable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Linkable  Format) files for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B0F0"/>
                </a:solidFill>
                <a:latin typeface="Calibri"/>
                <a:cs typeface="Calibri"/>
              </a:rPr>
              <a:t>binaries</a:t>
            </a:r>
            <a:endParaRPr sz="2200" dirty="0">
              <a:solidFill>
                <a:srgbClr val="00B0F0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96764" y="1908321"/>
            <a:ext cx="3219168" cy="3744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8BD68-57DC-4A60-AAB6-C9AD43FD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GB" spc="-5"/>
              <a:t>APU - CBE : 22 February 2020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82233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1557</TotalTime>
  <Words>2938</Words>
  <Application>Microsoft Macintosh PowerPoint</Application>
  <PresentationFormat>On-screen Show (4:3)</PresentationFormat>
  <Paragraphs>565</Paragraphs>
  <Slides>66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Courier New</vt:lpstr>
      <vt:lpstr>Times New Roman</vt:lpstr>
      <vt:lpstr>Office Theme</vt:lpstr>
      <vt:lpstr>Classic Binary Exploitation</vt:lpstr>
      <vt:lpstr># whoami</vt:lpstr>
      <vt:lpstr>What is this workshop about?</vt:lpstr>
      <vt:lpstr>Agenda Outlines</vt:lpstr>
      <vt:lpstr>“Dark Arts” of Computer Science</vt:lpstr>
      <vt:lpstr>Classic VS Modern  Binary Exploitation</vt:lpstr>
      <vt:lpstr>Premise For This Workshop</vt:lpstr>
      <vt:lpstr>Review of Background Material</vt:lpstr>
      <vt:lpstr>Quick Linux Overview</vt:lpstr>
      <vt:lpstr>Learning Command Line Linux</vt:lpstr>
      <vt:lpstr>Basic Command Line Usage</vt:lpstr>
      <vt:lpstr>Working With Files</vt:lpstr>
      <vt:lpstr>Piping Program Input / Output</vt:lpstr>
      <vt:lpstr>Review of Background Material</vt:lpstr>
      <vt:lpstr>The C Programming Language</vt:lpstr>
      <vt:lpstr>Language Depth</vt:lpstr>
      <vt:lpstr>Hello World! - C Source</vt:lpstr>
      <vt:lpstr>Hello World! - Compiling/Running</vt:lpstr>
      <vt:lpstr>Basic Memory Manipulation</vt:lpstr>
      <vt:lpstr>Running It</vt:lpstr>
      <vt:lpstr>What’s your name?</vt:lpstr>
      <vt:lpstr>Hello ALEX 1234 ??</vt:lpstr>
      <vt:lpstr>What’s your name? - 2.0</vt:lpstr>
      <vt:lpstr>Crash!</vt:lpstr>
      <vt:lpstr>Review of Background Material</vt:lpstr>
      <vt:lpstr>x86 Assembly</vt:lpstr>
      <vt:lpstr>Language Depth</vt:lpstr>
      <vt:lpstr>Pulling Back the Curtain</vt:lpstr>
      <vt:lpstr>x86 Assembly Syntax</vt:lpstr>
      <vt:lpstr>x86 Register Diagram</vt:lpstr>
      <vt:lpstr>Important Registers</vt:lpstr>
      <vt:lpstr>Moving Data</vt:lpstr>
      <vt:lpstr>Arithmetic Operations</vt:lpstr>
      <vt:lpstr>Some Conditional Jumps</vt:lpstr>
      <vt:lpstr>Stack Manipulation</vt:lpstr>
      <vt:lpstr>Calling / Returning</vt:lpstr>
      <vt:lpstr>Basic x86</vt:lpstr>
      <vt:lpstr>Basic x86</vt:lpstr>
      <vt:lpstr>Human Decompiler - x86 → C</vt:lpstr>
      <vt:lpstr>Tools and Basic Reverse Engineering</vt:lpstr>
      <vt:lpstr>PowerPoint Presentation</vt:lpstr>
      <vt:lpstr>Compiling</vt:lpstr>
      <vt:lpstr>Loading</vt:lpstr>
      <vt:lpstr>Running</vt:lpstr>
      <vt:lpstr>RE Domain</vt:lpstr>
      <vt:lpstr>RE Domain</vt:lpstr>
      <vt:lpstr>RE Domain</vt:lpstr>
      <vt:lpstr>Tool Color Coding</vt:lpstr>
      <vt:lpstr>Hex Editor / Viewers</vt:lpstr>
      <vt:lpstr>ASCII Readable Hex</vt:lpstr>
      <vt:lpstr>File Formats on Disk</vt:lpstr>
      <vt:lpstr>Hashing</vt:lpstr>
      <vt:lpstr>Disassembly</vt:lpstr>
      <vt:lpstr>Patching Binaries</vt:lpstr>
      <vt:lpstr>External Diffing</vt:lpstr>
      <vt:lpstr>Disassembly</vt:lpstr>
      <vt:lpstr>IDA Basics</vt:lpstr>
      <vt:lpstr>The Stack</vt:lpstr>
      <vt:lpstr>Stack</vt:lpstr>
      <vt:lpstr>RE Domain</vt:lpstr>
      <vt:lpstr>ELF Memory Layout</vt:lpstr>
      <vt:lpstr>Virtual Memory Layout</vt:lpstr>
      <vt:lpstr>Physical Memory Layout</vt:lpstr>
      <vt:lpstr>GNU Debugger - Basics</vt:lpstr>
      <vt:lpstr>GNU Debugger – Examine Memory</vt:lpstr>
      <vt:lpstr>Tracing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and Basic Reverse Engineering</dc:title>
  <cp:lastModifiedBy>MOHAMAD REDZA IZUDIN BIN ABU ZAHARIN</cp:lastModifiedBy>
  <cp:revision>49</cp:revision>
  <dcterms:created xsi:type="dcterms:W3CDTF">2020-02-15T18:36:03Z</dcterms:created>
  <dcterms:modified xsi:type="dcterms:W3CDTF">2020-02-21T16:03:46Z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2015-02-03T00:00:00Z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2020-02-15T00:00:00Z</vt:filetime>
  </property>
</Properties>
</file>